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540" r:id="rId2"/>
    <p:sldId id="538" r:id="rId3"/>
    <p:sldId id="561" r:id="rId4"/>
    <p:sldId id="562" r:id="rId5"/>
    <p:sldId id="563" r:id="rId6"/>
    <p:sldId id="564" r:id="rId7"/>
    <p:sldId id="565" r:id="rId8"/>
    <p:sldId id="539" r:id="rId9"/>
    <p:sldId id="542" r:id="rId10"/>
    <p:sldId id="559" r:id="rId11"/>
    <p:sldId id="560" r:id="rId12"/>
    <p:sldId id="557" r:id="rId13"/>
    <p:sldId id="558" r:id="rId14"/>
    <p:sldId id="541" r:id="rId15"/>
    <p:sldId id="549" r:id="rId16"/>
    <p:sldId id="543" r:id="rId17"/>
    <p:sldId id="544" r:id="rId18"/>
    <p:sldId id="548" r:id="rId19"/>
    <p:sldId id="550" r:id="rId20"/>
    <p:sldId id="552" r:id="rId21"/>
    <p:sldId id="551" r:id="rId22"/>
    <p:sldId id="553" r:id="rId23"/>
    <p:sldId id="566" r:id="rId24"/>
    <p:sldId id="545" r:id="rId25"/>
    <p:sldId id="546" r:id="rId26"/>
    <p:sldId id="567" r:id="rId27"/>
    <p:sldId id="568" r:id="rId28"/>
    <p:sldId id="575" r:id="rId29"/>
    <p:sldId id="576" r:id="rId30"/>
    <p:sldId id="54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E6"/>
    <a:srgbClr val="87319F"/>
    <a:srgbClr val="DD114B"/>
    <a:srgbClr val="BC5014"/>
    <a:srgbClr val="B533BF"/>
    <a:srgbClr val="F917D9"/>
    <a:srgbClr val="C245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086" y="252"/>
      </p:cViewPr>
      <p:guideLst>
        <p:guide orient="horz" pos="220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4" Type="http://schemas.openxmlformats.org/officeDocument/2006/relationships/image" Target="../media/image49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emf"/><Relationship Id="rId1" Type="http://schemas.openxmlformats.org/officeDocument/2006/relationships/image" Target="../media/image60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4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58D20-3F2C-4C34-8599-8CEAC2368ED0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47D61-4868-4B99-B551-1A50885E6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17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oleObject" Target="../embeddings/oleObject19.bin"/><Relationship Id="rId7" Type="http://schemas.openxmlformats.org/officeDocument/2006/relationships/image" Target="../media/image28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5.emf"/><Relationship Id="rId9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2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42.emf"/><Relationship Id="rId4" Type="http://schemas.openxmlformats.org/officeDocument/2006/relationships/image" Target="../media/image39.emf"/><Relationship Id="rId9" Type="http://schemas.openxmlformats.org/officeDocument/2006/relationships/oleObject" Target="../embeddings/oleObject2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49.emf"/><Relationship Id="rId4" Type="http://schemas.openxmlformats.org/officeDocument/2006/relationships/image" Target="../media/image46.emf"/><Relationship Id="rId9" Type="http://schemas.openxmlformats.org/officeDocument/2006/relationships/oleObject" Target="../embeddings/oleObject33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64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1.e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63.emf"/><Relationship Id="rId4" Type="http://schemas.openxmlformats.org/officeDocument/2006/relationships/image" Target="../media/image60.emf"/><Relationship Id="rId9" Type="http://schemas.openxmlformats.org/officeDocument/2006/relationships/oleObject" Target="../embeddings/oleObject37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6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emf"/><Relationship Id="rId4" Type="http://schemas.openxmlformats.org/officeDocument/2006/relationships/image" Target="../media/image6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Effect of </a:t>
            </a:r>
            <a:r>
              <a:rPr lang="en-IN" sz="3200" b="1" i="1" dirty="0" err="1" smtClean="0">
                <a:solidFill>
                  <a:srgbClr val="B533BF"/>
                </a:solidFill>
              </a:rPr>
              <a:t>tert</a:t>
            </a:r>
            <a:r>
              <a:rPr lang="en-IN" sz="3200" b="1" dirty="0" smtClean="0">
                <a:solidFill>
                  <a:srgbClr val="B533BF"/>
                </a:solidFill>
              </a:rPr>
              <a:t>-Butyl Group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5" name="Content Placeholder 4" descr="tbutylstrai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1500" y="990600"/>
            <a:ext cx="8001000" cy="2427288"/>
          </a:xfrm>
          <a:prstGeom prst="rect">
            <a:avLst/>
          </a:prstGeom>
          <a:ln w="28575" cap="sq">
            <a:solidFill>
              <a:srgbClr val="BC5014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tbutylci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5"/>
          <a:stretch/>
        </p:blipFill>
        <p:spPr>
          <a:xfrm>
            <a:off x="158476" y="4343400"/>
            <a:ext cx="4213277" cy="2222878"/>
          </a:xfrm>
          <a:prstGeom prst="rect">
            <a:avLst/>
          </a:prstGeom>
          <a:ln w="28575" cap="sq">
            <a:solidFill>
              <a:srgbClr val="BC5014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4" descr="tbutyltra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4343400"/>
            <a:ext cx="4142008" cy="2222878"/>
          </a:xfrm>
          <a:prstGeom prst="rect">
            <a:avLst/>
          </a:prstGeom>
          <a:ln w="28575" cap="sq">
            <a:solidFill>
              <a:srgbClr val="BC5014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34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1" dirty="0" smtClean="0">
                <a:solidFill>
                  <a:srgbClr val="B533BF"/>
                </a:solidFill>
              </a:rPr>
              <a:t>cis-</a:t>
            </a:r>
            <a:r>
              <a:rPr lang="en-IN" sz="3200" b="1" dirty="0" smtClean="0">
                <a:solidFill>
                  <a:srgbClr val="B533BF"/>
                </a:solidFill>
              </a:rPr>
              <a:t> and </a:t>
            </a:r>
            <a:r>
              <a:rPr lang="en-IN" sz="3200" b="1" i="1" dirty="0" smtClean="0">
                <a:solidFill>
                  <a:srgbClr val="B533BF"/>
                </a:solidFill>
              </a:rPr>
              <a:t>trans</a:t>
            </a:r>
            <a:r>
              <a:rPr lang="en-IN" sz="3200" b="1" dirty="0" smtClean="0">
                <a:solidFill>
                  <a:srgbClr val="B533BF"/>
                </a:solidFill>
              </a:rPr>
              <a:t>-</a:t>
            </a:r>
            <a:r>
              <a:rPr lang="en-IN" sz="3200" b="1" dirty="0" err="1" smtClean="0">
                <a:solidFill>
                  <a:srgbClr val="B533BF"/>
                </a:solidFill>
              </a:rPr>
              <a:t>Decalins</a:t>
            </a:r>
            <a:r>
              <a:rPr lang="en-IN" sz="3200" b="1" dirty="0" smtClean="0">
                <a:solidFill>
                  <a:srgbClr val="B533BF"/>
                </a:solidFill>
              </a:rPr>
              <a:t> Are Not Conformers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9" name="Rectangle 6"/>
          <p:cNvSpPr txBox="1">
            <a:spLocks noChangeArrowheads="1"/>
          </p:cNvSpPr>
          <p:nvPr/>
        </p:nvSpPr>
        <p:spPr>
          <a:xfrm>
            <a:off x="149616" y="838200"/>
            <a:ext cx="8764012" cy="533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US" altLang="en-US" sz="2000" b="1" i="1" dirty="0" smtClean="0">
                <a:solidFill>
                  <a:srgbClr val="87319F"/>
                </a:solidFill>
                <a:ea typeface="ＭＳ Ｐゴシック" pitchFamily="80" charset="-128"/>
              </a:rPr>
              <a:t>cis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- and </a:t>
            </a:r>
            <a:r>
              <a:rPr lang="en-US" altLang="en-US" sz="2000" b="1" i="1" dirty="0" smtClean="0">
                <a:solidFill>
                  <a:srgbClr val="87319F"/>
                </a:solidFill>
                <a:ea typeface="ＭＳ Ｐゴシック" pitchFamily="80" charset="-128"/>
              </a:rPr>
              <a:t>trans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-</a:t>
            </a:r>
            <a:r>
              <a:rPr lang="en-US" altLang="en-US" sz="2000" b="1" dirty="0" err="1" smtClean="0">
                <a:solidFill>
                  <a:srgbClr val="87319F"/>
                </a:solidFill>
                <a:ea typeface="ＭＳ Ｐゴシック" pitchFamily="80" charset="-128"/>
              </a:rPr>
              <a:t>decalin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 DO NOT interconvert.</a:t>
            </a:r>
            <a:endParaRPr lang="en-US" altLang="en-US" sz="2000" b="1" dirty="0">
              <a:solidFill>
                <a:srgbClr val="87319F"/>
              </a:solidFill>
              <a:ea typeface="ＭＳ Ｐゴシック" pitchFamily="80" charset="-128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499095"/>
              </p:ext>
            </p:extLst>
          </p:nvPr>
        </p:nvGraphicFramePr>
        <p:xfrm>
          <a:off x="1219200" y="1295400"/>
          <a:ext cx="6813550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7" r:id="rId3" imgW="6813065" imgH="1936496" progId="">
                  <p:embed/>
                </p:oleObj>
              </mc:Choice>
              <mc:Fallback>
                <p:oleObj r:id="rId3" imgW="6813065" imgH="1936496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9200" y="1295400"/>
                        <a:ext cx="6813550" cy="193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 txBox="1">
            <a:spLocks noChangeArrowheads="1"/>
          </p:cNvSpPr>
          <p:nvPr/>
        </p:nvSpPr>
        <p:spPr>
          <a:xfrm>
            <a:off x="149616" y="3352800"/>
            <a:ext cx="8764012" cy="533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Interactions in </a:t>
            </a:r>
            <a:r>
              <a:rPr lang="en-US" altLang="en-US" sz="2000" b="1" i="1" dirty="0" smtClean="0">
                <a:solidFill>
                  <a:srgbClr val="87319F"/>
                </a:solidFill>
                <a:ea typeface="ＭＳ Ｐゴシック" pitchFamily="80" charset="-128"/>
              </a:rPr>
              <a:t>cis-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 and </a:t>
            </a:r>
            <a:r>
              <a:rPr lang="en-US" altLang="en-US" sz="2000" b="1" i="1" dirty="0" smtClean="0">
                <a:solidFill>
                  <a:srgbClr val="87319F"/>
                </a:solidFill>
                <a:ea typeface="ＭＳ Ｐゴシック" pitchFamily="80" charset="-128"/>
              </a:rPr>
              <a:t>trans-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 </a:t>
            </a:r>
            <a:r>
              <a:rPr lang="en-US" altLang="en-US" sz="2000" b="1" dirty="0" err="1" smtClean="0">
                <a:solidFill>
                  <a:srgbClr val="87319F"/>
                </a:solidFill>
                <a:ea typeface="ＭＳ Ｐゴシック" pitchFamily="80" charset="-128"/>
              </a:rPr>
              <a:t>decalin</a:t>
            </a:r>
            <a:endParaRPr lang="en-US" altLang="en-US" sz="2000" b="1" dirty="0">
              <a:solidFill>
                <a:srgbClr val="87319F"/>
              </a:solidFill>
              <a:ea typeface="ＭＳ Ｐゴシック" pitchFamily="80" charset="-128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576725"/>
              </p:ext>
            </p:extLst>
          </p:nvPr>
        </p:nvGraphicFramePr>
        <p:xfrm>
          <a:off x="379836" y="3934773"/>
          <a:ext cx="5013325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8" r:id="rId5" imgW="5013867" imgH="2239772" progId="">
                  <p:embed/>
                </p:oleObj>
              </mc:Choice>
              <mc:Fallback>
                <p:oleObj r:id="rId5" imgW="5013867" imgH="2239772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9836" y="3934773"/>
                        <a:ext cx="5013325" cy="2239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682351"/>
              </p:ext>
            </p:extLst>
          </p:nvPr>
        </p:nvGraphicFramePr>
        <p:xfrm>
          <a:off x="6620770" y="3990644"/>
          <a:ext cx="2071687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9" r:id="rId7" imgW="2071111" imgH="2070608" progId="">
                  <p:embed/>
                </p:oleObj>
              </mc:Choice>
              <mc:Fallback>
                <p:oleObj r:id="rId7" imgW="2071111" imgH="2070608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20770" y="3990644"/>
                        <a:ext cx="2071687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232146" y="3823648"/>
            <a:ext cx="5280077" cy="243840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ounded Rectangle 13"/>
          <p:cNvSpPr/>
          <p:nvPr/>
        </p:nvSpPr>
        <p:spPr>
          <a:xfrm>
            <a:off x="6350423" y="3823648"/>
            <a:ext cx="2613881" cy="243840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6"/>
          <p:cNvSpPr txBox="1">
            <a:spLocks noChangeArrowheads="1"/>
          </p:cNvSpPr>
          <p:nvPr/>
        </p:nvSpPr>
        <p:spPr>
          <a:xfrm>
            <a:off x="2043731" y="6338248"/>
            <a:ext cx="5260584" cy="533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en-US" altLang="en-US" sz="2000" b="1" i="1" dirty="0" smtClean="0">
                <a:solidFill>
                  <a:schemeClr val="accent6">
                    <a:lumMod val="75000"/>
                  </a:schemeClr>
                </a:solidFill>
                <a:ea typeface="ＭＳ Ｐゴシック" pitchFamily="80" charset="-128"/>
              </a:rPr>
              <a:t>trans</a:t>
            </a:r>
            <a:r>
              <a:rPr lang="en-US" altLang="en-US" sz="2000" b="1" dirty="0" smtClean="0">
                <a:solidFill>
                  <a:schemeClr val="accent6">
                    <a:lumMod val="75000"/>
                  </a:schemeClr>
                </a:solidFill>
                <a:ea typeface="ＭＳ Ｐゴシック" pitchFamily="80" charset="-128"/>
              </a:rPr>
              <a:t>-</a:t>
            </a:r>
            <a:r>
              <a:rPr lang="en-US" altLang="en-US" sz="2000" b="1" dirty="0" err="1" smtClean="0">
                <a:solidFill>
                  <a:schemeClr val="accent6">
                    <a:lumMod val="75000"/>
                  </a:schemeClr>
                </a:solidFill>
                <a:ea typeface="ＭＳ Ｐゴシック" pitchFamily="80" charset="-128"/>
              </a:rPr>
              <a:t>decalin</a:t>
            </a:r>
            <a:r>
              <a:rPr lang="en-US" altLang="en-US" sz="2000" b="1" dirty="0" smtClean="0">
                <a:solidFill>
                  <a:schemeClr val="accent6">
                    <a:lumMod val="75000"/>
                  </a:schemeClr>
                </a:solidFill>
                <a:ea typeface="ＭＳ Ｐゴシック" pitchFamily="80" charset="-128"/>
              </a:rPr>
              <a:t> is lower in energy by 2.7 kcal/</a:t>
            </a:r>
            <a:r>
              <a:rPr lang="en-US" altLang="en-US" sz="2000" b="1" dirty="0" err="1" smtClean="0">
                <a:solidFill>
                  <a:schemeClr val="accent6">
                    <a:lumMod val="75000"/>
                  </a:schemeClr>
                </a:solidFill>
                <a:ea typeface="ＭＳ Ｐゴシック" pitchFamily="80" charset="-128"/>
              </a:rPr>
              <a:t>mol</a:t>
            </a:r>
            <a:endParaRPr lang="en-US" altLang="en-US" sz="2000" b="1" dirty="0">
              <a:solidFill>
                <a:schemeClr val="accent6">
                  <a:lumMod val="75000"/>
                </a:schemeClr>
              </a:solidFill>
              <a:ea typeface="ＭＳ Ｐゴシック" pitchFamily="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911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4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Conformational Mobility</a:t>
            </a:r>
            <a:r>
              <a:rPr lang="en-IN" sz="3200" b="1" i="1" dirty="0" smtClean="0">
                <a:solidFill>
                  <a:srgbClr val="B533BF"/>
                </a:solidFill>
              </a:rPr>
              <a:t> of cis-</a:t>
            </a:r>
            <a:r>
              <a:rPr lang="en-IN" sz="3200" b="1" dirty="0" smtClean="0">
                <a:solidFill>
                  <a:srgbClr val="B533BF"/>
                </a:solidFill>
              </a:rPr>
              <a:t> and </a:t>
            </a:r>
            <a:r>
              <a:rPr lang="en-IN" sz="3200" b="1" i="1" dirty="0" smtClean="0">
                <a:solidFill>
                  <a:srgbClr val="B533BF"/>
                </a:solidFill>
              </a:rPr>
              <a:t>trans</a:t>
            </a:r>
            <a:r>
              <a:rPr lang="en-IN" sz="3200" b="1" dirty="0" smtClean="0">
                <a:solidFill>
                  <a:srgbClr val="B533BF"/>
                </a:solidFill>
              </a:rPr>
              <a:t>-</a:t>
            </a:r>
            <a:r>
              <a:rPr lang="en-IN" sz="3200" b="1" dirty="0" err="1" smtClean="0">
                <a:solidFill>
                  <a:srgbClr val="B533BF"/>
                </a:solidFill>
              </a:rPr>
              <a:t>Decalins</a:t>
            </a:r>
            <a:r>
              <a:rPr lang="en-IN" sz="3200" b="1" dirty="0" smtClean="0">
                <a:solidFill>
                  <a:srgbClr val="B533BF"/>
                </a:solidFill>
              </a:rPr>
              <a:t> 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9" name="Rectangle 6"/>
          <p:cNvSpPr txBox="1">
            <a:spLocks noChangeArrowheads="1"/>
          </p:cNvSpPr>
          <p:nvPr/>
        </p:nvSpPr>
        <p:spPr>
          <a:xfrm>
            <a:off x="149616" y="838200"/>
            <a:ext cx="8764012" cy="533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US" altLang="en-US" sz="2000" b="1" i="1" dirty="0" smtClean="0">
                <a:solidFill>
                  <a:srgbClr val="87319F"/>
                </a:solidFill>
                <a:ea typeface="ＭＳ Ｐゴシック" pitchFamily="80" charset="-128"/>
              </a:rPr>
              <a:t>trans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-</a:t>
            </a:r>
            <a:r>
              <a:rPr lang="en-US" altLang="en-US" sz="2000" b="1" dirty="0" err="1" smtClean="0">
                <a:solidFill>
                  <a:srgbClr val="87319F"/>
                </a:solidFill>
                <a:ea typeface="ＭＳ Ｐゴシック" pitchFamily="80" charset="-128"/>
              </a:rPr>
              <a:t>decalin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 CANNOT undergo a ring flip.</a:t>
            </a:r>
            <a:endParaRPr lang="en-US" altLang="en-US" sz="2000" b="1" dirty="0">
              <a:solidFill>
                <a:srgbClr val="87319F"/>
              </a:solidFill>
              <a:ea typeface="ＭＳ Ｐゴシック" pitchFamily="80" charset="-128"/>
            </a:endParaRPr>
          </a:p>
        </p:txBody>
      </p:sp>
      <p:sp>
        <p:nvSpPr>
          <p:cNvPr id="7" name="Rectangle 6"/>
          <p:cNvSpPr txBox="1">
            <a:spLocks noChangeArrowheads="1"/>
          </p:cNvSpPr>
          <p:nvPr/>
        </p:nvSpPr>
        <p:spPr>
          <a:xfrm>
            <a:off x="149616" y="3352800"/>
            <a:ext cx="8764012" cy="533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US" altLang="en-US" sz="2000" b="1" i="1" dirty="0" smtClean="0">
                <a:solidFill>
                  <a:srgbClr val="87319F"/>
                </a:solidFill>
                <a:ea typeface="ＭＳ Ｐゴシック" pitchFamily="80" charset="-128"/>
              </a:rPr>
              <a:t>cis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-</a:t>
            </a:r>
            <a:r>
              <a:rPr lang="en-US" altLang="en-US" sz="2000" b="1" dirty="0" err="1" smtClean="0">
                <a:solidFill>
                  <a:srgbClr val="87319F"/>
                </a:solidFill>
                <a:ea typeface="ＭＳ Ｐゴシック" pitchFamily="80" charset="-128"/>
              </a:rPr>
              <a:t>decalin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 CAN </a:t>
            </a:r>
            <a:r>
              <a:rPr lang="en-US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undergo a ring flip.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637749"/>
              </p:ext>
            </p:extLst>
          </p:nvPr>
        </p:nvGraphicFramePr>
        <p:xfrm>
          <a:off x="1066800" y="1524000"/>
          <a:ext cx="6761162" cy="168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83" r:id="rId3" imgW="6761732" imgH="1683512" progId="">
                  <p:embed/>
                </p:oleObj>
              </mc:Choice>
              <mc:Fallback>
                <p:oleObj r:id="rId3" imgW="6761732" imgH="1683512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6800" y="1524000"/>
                        <a:ext cx="6761162" cy="168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648686"/>
              </p:ext>
            </p:extLst>
          </p:nvPr>
        </p:nvGraphicFramePr>
        <p:xfrm>
          <a:off x="149616" y="4038600"/>
          <a:ext cx="5229225" cy="184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84" r:id="rId5" imgW="5229872" imgH="1846580" progId="">
                  <p:embed/>
                </p:oleObj>
              </mc:Choice>
              <mc:Fallback>
                <p:oleObj r:id="rId5" imgW="5229872" imgH="18465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616" y="4038600"/>
                        <a:ext cx="5229225" cy="1846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3" descr="Image result for newman projection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61" b="58498"/>
          <a:stretch/>
        </p:blipFill>
        <p:spPr bwMode="auto">
          <a:xfrm>
            <a:off x="2514600" y="4934236"/>
            <a:ext cx="976121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245209"/>
              </p:ext>
            </p:extLst>
          </p:nvPr>
        </p:nvGraphicFramePr>
        <p:xfrm>
          <a:off x="5638800" y="3733800"/>
          <a:ext cx="270827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85" r:id="rId8" imgW="2708962" imgH="2032508" progId="">
                  <p:embed/>
                </p:oleObj>
              </mc:Choice>
              <mc:Fallback>
                <p:oleObj r:id="rId8" imgW="2708962" imgH="2032508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38800" y="3733800"/>
                        <a:ext cx="2708275" cy="20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984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Polycyclic Ring Systems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13" name="Picture 2" descr="solomons11_figun_05_p217c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21"/>
          <a:stretch/>
        </p:blipFill>
        <p:spPr bwMode="auto">
          <a:xfrm>
            <a:off x="685800" y="1001819"/>
            <a:ext cx="3546497" cy="1681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4941972" y="1277653"/>
            <a:ext cx="3276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i="1" dirty="0">
                <a:latin typeface="+mn-lt"/>
              </a:rPr>
              <a:t>Cholesterol</a:t>
            </a:r>
            <a:r>
              <a:rPr lang="en-US" i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is a waxy steroid found in the cell membranes. It is an essential component of mammalian cell </a:t>
            </a:r>
            <a:r>
              <a:rPr lang="en-US" dirty="0" smtClean="0">
                <a:latin typeface="+mn-lt"/>
              </a:rPr>
              <a:t>membranes.</a:t>
            </a:r>
            <a:endParaRPr lang="en-US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92441" y="1242421"/>
            <a:ext cx="3276600" cy="1200329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8" name="Picture 2" descr="FG25_09.JPG                                                    000325D7 WORKAS101                      B90835D4:"/>
          <p:cNvPicPr>
            <a:picLocks noChangeAspect="1" noChangeArrowheads="1"/>
          </p:cNvPicPr>
          <p:nvPr/>
        </p:nvPicPr>
        <p:blipFill rotWithShape="1">
          <a:blip r:embed="rId3"/>
          <a:srcRect r="34742"/>
          <a:stretch/>
        </p:blipFill>
        <p:spPr bwMode="auto">
          <a:xfrm>
            <a:off x="4419600" y="3977255"/>
            <a:ext cx="4422286" cy="285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4861813" y="2646313"/>
            <a:ext cx="3537857" cy="1243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sz="1600" dirty="0" smtClean="0">
                <a:latin typeface="Times New Roman" pitchFamily="18" charset="0"/>
              </a:rPr>
              <a:t>	</a:t>
            </a:r>
            <a:r>
              <a:rPr lang="en-US" sz="1800" b="1" i="1" dirty="0" smtClean="0"/>
              <a:t>Corticosteroids:</a:t>
            </a:r>
            <a:r>
              <a:rPr lang="en-US" sz="1800" dirty="0" smtClean="0"/>
              <a:t> metabolism &amp; immune function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 smtClean="0"/>
              <a:t>	</a:t>
            </a:r>
            <a:r>
              <a:rPr lang="en-US" sz="1800" b="1" i="1" dirty="0" smtClean="0"/>
              <a:t>Anabolic Steroids:</a:t>
            </a:r>
            <a:r>
              <a:rPr lang="en-US" sz="1800" dirty="0" smtClean="0"/>
              <a:t> muscle &amp; bone growth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38014" y="2572291"/>
            <a:ext cx="3385457" cy="1357709"/>
          </a:xfrm>
          <a:prstGeom prst="rect">
            <a:avLst/>
          </a:prstGeom>
          <a:solidFill>
            <a:srgbClr val="FFC00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2754" name="Picture 2" descr="Image result for anabolic steroid hollywoo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24200"/>
            <a:ext cx="3637065" cy="363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40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4724400" y="762000"/>
            <a:ext cx="3200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1420" y="2743200"/>
            <a:ext cx="4430129" cy="2670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81946" y="1295400"/>
            <a:ext cx="8352454" cy="1151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  <a:defRPr/>
            </a:pPr>
            <a:r>
              <a:rPr lang="en-US" sz="2000" b="1" dirty="0" smtClean="0">
                <a:solidFill>
                  <a:srgbClr val="87319F"/>
                </a:solidFill>
              </a:rPr>
              <a:t>Diamonds are formed by fusing many chairs together three dimensionally in all directions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Polycyclic Ring Systems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190471" name="Picture 7" descr="Image result for diamo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11" y="2458313"/>
            <a:ext cx="4514850" cy="303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92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Chair Conformations are Ubiquitous In Nature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9" name="Rectangle 6"/>
          <p:cNvSpPr txBox="1">
            <a:spLocks noChangeArrowheads="1"/>
          </p:cNvSpPr>
          <p:nvPr/>
        </p:nvSpPr>
        <p:spPr>
          <a:xfrm>
            <a:off x="130123" y="866339"/>
            <a:ext cx="8764012" cy="58146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IN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Consider glucose, a member of the carbohydrate family of biomolecules.</a:t>
            </a:r>
            <a:endParaRPr lang="en-US" altLang="en-US" sz="2000" b="1" dirty="0" smtClean="0">
              <a:solidFill>
                <a:srgbClr val="87319F"/>
              </a:solidFill>
              <a:ea typeface="ＭＳ Ｐゴシック" pitchFamily="80" charset="-128"/>
            </a:endParaRPr>
          </a:p>
        </p:txBody>
      </p:sp>
      <p:pic>
        <p:nvPicPr>
          <p:cNvPr id="6" name="Picture 7" descr="E:\Wade ed5 PPT\Graphics\Chapter 23\Reduced\FG23_05-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56"/>
          <a:stretch/>
        </p:blipFill>
        <p:spPr bwMode="auto">
          <a:xfrm>
            <a:off x="207337" y="1600200"/>
            <a:ext cx="8752885" cy="275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8"/>
          <p:cNvSpPr txBox="1">
            <a:spLocks noChangeArrowheads="1"/>
          </p:cNvSpPr>
          <p:nvPr/>
        </p:nvSpPr>
        <p:spPr>
          <a:xfrm>
            <a:off x="304800" y="4953000"/>
            <a:ext cx="8513135" cy="12089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</a:rPr>
              <a:t>Glucose exists almost entirely as its cyclic hemiacetal form.</a:t>
            </a:r>
          </a:p>
          <a:p>
            <a:pPr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</a:rPr>
              <a:t>The Haworth projection, although widely used, may give the impression of  the ring being flat.  </a:t>
            </a:r>
          </a:p>
        </p:txBody>
      </p:sp>
    </p:spTree>
    <p:extLst>
      <p:ext uri="{BB962C8B-B14F-4D97-AF65-F5344CB8AC3E}">
        <p14:creationId xmlns:p14="http://schemas.microsoft.com/office/powerpoint/2010/main" val="315997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Chair Conformations are Ubiquitous In Nature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9" name="Rectangle 6"/>
          <p:cNvSpPr txBox="1">
            <a:spLocks noChangeArrowheads="1"/>
          </p:cNvSpPr>
          <p:nvPr/>
        </p:nvSpPr>
        <p:spPr>
          <a:xfrm>
            <a:off x="130123" y="1149951"/>
            <a:ext cx="8764012" cy="58146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IN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Glucose exists in the two forms shown below.</a:t>
            </a:r>
            <a:endParaRPr lang="en-US" altLang="en-US" sz="2000" b="1" dirty="0" smtClean="0">
              <a:solidFill>
                <a:srgbClr val="87319F"/>
              </a:solidFill>
              <a:ea typeface="ＭＳ Ｐゴシック" pitchFamily="80" charset="-128"/>
            </a:endParaRPr>
          </a:p>
        </p:txBody>
      </p:sp>
      <p:sp>
        <p:nvSpPr>
          <p:cNvPr id="11" name="Rectangle 18"/>
          <p:cNvSpPr txBox="1">
            <a:spLocks noChangeArrowheads="1"/>
          </p:cNvSpPr>
          <p:nvPr/>
        </p:nvSpPr>
        <p:spPr>
          <a:xfrm>
            <a:off x="130123" y="4114800"/>
            <a:ext cx="8883755" cy="19709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</a:rPr>
              <a:t>The only difference in the two molecules is that the stereochemistry  at the C1 carbon atom is different.</a:t>
            </a:r>
          </a:p>
          <a:p>
            <a:pPr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US" altLang="en-US" sz="2000" b="1" dirty="0" err="1" smtClean="0">
                <a:solidFill>
                  <a:srgbClr val="87319F"/>
                </a:solidFill>
              </a:rPr>
              <a:t>Stereoisomeric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 molecules which differ in the configuration at only one </a:t>
            </a:r>
            <a:r>
              <a:rPr lang="en-US" altLang="en-US" sz="2000" b="1" dirty="0" err="1" smtClean="0">
                <a:solidFill>
                  <a:srgbClr val="87319F"/>
                </a:solidFill>
              </a:rPr>
              <a:t>stereogenic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 center are called </a:t>
            </a:r>
            <a:r>
              <a:rPr lang="en-US" altLang="en-US" sz="2000" b="1" dirty="0" err="1" smtClean="0">
                <a:solidFill>
                  <a:srgbClr val="C00000"/>
                </a:solidFill>
              </a:rPr>
              <a:t>epimers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.</a:t>
            </a:r>
          </a:p>
          <a:p>
            <a:pPr>
              <a:lnSpc>
                <a:spcPct val="114000"/>
              </a:lnSpc>
              <a:buFont typeface="Wingdings" panose="05000000000000000000" pitchFamily="2" charset="2"/>
              <a:buChar char="q"/>
            </a:pPr>
            <a:endParaRPr lang="en-US" altLang="en-US" sz="2000" b="1" dirty="0" smtClean="0">
              <a:solidFill>
                <a:srgbClr val="87319F"/>
              </a:solidFill>
            </a:endParaRPr>
          </a:p>
        </p:txBody>
      </p:sp>
      <p:pic>
        <p:nvPicPr>
          <p:cNvPr id="10" name="Picture 8" descr="23_0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58241" r="15500" b="6297"/>
          <a:stretch/>
        </p:blipFill>
        <p:spPr bwMode="auto">
          <a:xfrm>
            <a:off x="207335" y="1981200"/>
            <a:ext cx="8686800" cy="1730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59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err="1" smtClean="0">
                <a:solidFill>
                  <a:srgbClr val="B533BF"/>
                </a:solidFill>
              </a:rPr>
              <a:t>Epimers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7" name="Rectangle 6"/>
          <p:cNvSpPr txBox="1">
            <a:spLocks noChangeArrowheads="1"/>
          </p:cNvSpPr>
          <p:nvPr/>
        </p:nvSpPr>
        <p:spPr>
          <a:xfrm>
            <a:off x="130123" y="866339"/>
            <a:ext cx="8764012" cy="73386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IN" altLang="en-US" sz="2000" b="1" dirty="0" err="1" smtClean="0">
                <a:solidFill>
                  <a:srgbClr val="87319F"/>
                </a:solidFill>
                <a:ea typeface="ＭＳ Ｐゴシック" pitchFamily="80" charset="-128"/>
              </a:rPr>
              <a:t>Epimers</a:t>
            </a:r>
            <a:r>
              <a:rPr lang="en-IN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 are stereoisomers that differ in the configuration at only one </a:t>
            </a:r>
            <a:r>
              <a:rPr lang="en-IN" altLang="en-US" sz="2000" b="1" dirty="0" err="1" smtClean="0">
                <a:solidFill>
                  <a:srgbClr val="87319F"/>
                </a:solidFill>
                <a:ea typeface="ＭＳ Ｐゴシック" pitchFamily="80" charset="-128"/>
              </a:rPr>
              <a:t>stereogenic</a:t>
            </a:r>
            <a:r>
              <a:rPr lang="en-IN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 </a:t>
            </a:r>
            <a:r>
              <a:rPr lang="en-IN" altLang="en-US" sz="2000" b="1" dirty="0" err="1" smtClean="0">
                <a:solidFill>
                  <a:srgbClr val="87319F"/>
                </a:solidFill>
                <a:ea typeface="ＭＳ Ｐゴシック" pitchFamily="80" charset="-128"/>
              </a:rPr>
              <a:t>center</a:t>
            </a:r>
            <a:r>
              <a:rPr lang="en-IN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.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The carbon at which the stereochemistry differs is usually specified.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endParaRPr lang="en-US" altLang="en-US" sz="2000" b="1" dirty="0" smtClean="0">
              <a:solidFill>
                <a:srgbClr val="87319F"/>
              </a:solidFill>
              <a:ea typeface="ＭＳ Ｐゴシック" pitchFamily="80" charset="-128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33400" y="2498725"/>
            <a:ext cx="8153400" cy="3978275"/>
            <a:chOff x="528" y="1478"/>
            <a:chExt cx="5136" cy="2506"/>
          </a:xfrm>
        </p:grpSpPr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5324" y="3696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=&gt;</a:t>
              </a:r>
            </a:p>
          </p:txBody>
        </p:sp>
        <p:pic>
          <p:nvPicPr>
            <p:cNvPr id="12" name="Picture 8" descr="E:\Wade ed5 PPT\Graphics\Chapter 23\Reduced\FG23_04-01UN-0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000"/>
            <a:stretch>
              <a:fillRect/>
            </a:stretch>
          </p:blipFill>
          <p:spPr bwMode="auto">
            <a:xfrm>
              <a:off x="528" y="1478"/>
              <a:ext cx="4608" cy="2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049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err="1" smtClean="0">
                <a:solidFill>
                  <a:srgbClr val="B533BF"/>
                </a:solidFill>
              </a:rPr>
              <a:t>Epimers</a:t>
            </a:r>
            <a:r>
              <a:rPr lang="en-IN" sz="3200" b="1" dirty="0" smtClean="0">
                <a:solidFill>
                  <a:srgbClr val="B533BF"/>
                </a:solidFill>
              </a:rPr>
              <a:t> and </a:t>
            </a:r>
            <a:r>
              <a:rPr lang="en-IN" sz="3200" b="1" dirty="0" err="1" smtClean="0">
                <a:solidFill>
                  <a:srgbClr val="B533BF"/>
                </a:solidFill>
              </a:rPr>
              <a:t>Anomers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5" name="Picture 7" descr="E:\Wade ed5 PPT\Graphics\Chapter 23\Reduced\FG23_07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587625"/>
            <a:ext cx="8763000" cy="206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 txBox="1">
            <a:spLocks noChangeArrowheads="1"/>
          </p:cNvSpPr>
          <p:nvPr/>
        </p:nvSpPr>
        <p:spPr>
          <a:xfrm>
            <a:off x="130123" y="866339"/>
            <a:ext cx="8764012" cy="164826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IN" altLang="en-US" sz="2000" b="1" dirty="0" err="1" smtClean="0">
                <a:solidFill>
                  <a:srgbClr val="87319F"/>
                </a:solidFill>
                <a:ea typeface="ＭＳ Ｐゴシック" pitchFamily="80" charset="-128"/>
              </a:rPr>
              <a:t>Anomers</a:t>
            </a:r>
            <a:r>
              <a:rPr lang="en-IN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 are </a:t>
            </a: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actually </a:t>
            </a:r>
            <a:r>
              <a:rPr lang="en-IN" altLang="en-US" sz="2000" b="1" dirty="0" err="1" smtClean="0">
                <a:solidFill>
                  <a:srgbClr val="87319F"/>
                </a:solidFill>
                <a:ea typeface="ＭＳ Ｐゴシック" pitchFamily="80" charset="-128"/>
              </a:rPr>
              <a:t>epimers</a:t>
            </a:r>
            <a:r>
              <a:rPr lang="en-IN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 </a:t>
            </a: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that </a:t>
            </a:r>
            <a:r>
              <a:rPr lang="en-IN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differ </a:t>
            </a: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in configuration at the </a:t>
            </a:r>
            <a:r>
              <a:rPr lang="en-IN" altLang="en-US" sz="2000" b="1" dirty="0" err="1">
                <a:solidFill>
                  <a:srgbClr val="87319F"/>
                </a:solidFill>
                <a:ea typeface="ＭＳ Ｐゴシック" pitchFamily="80" charset="-128"/>
              </a:rPr>
              <a:t>acetal</a:t>
            </a: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/hemiacetal carbon</a:t>
            </a:r>
            <a:r>
              <a:rPr lang="en-IN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.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This carbon atom is also referred to as the “anomeric carbon”.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Two </a:t>
            </a:r>
            <a:r>
              <a:rPr lang="en-US" altLang="en-US" sz="2000" b="1" dirty="0" err="1" smtClean="0">
                <a:solidFill>
                  <a:srgbClr val="87319F"/>
                </a:solidFill>
                <a:ea typeface="ＭＳ Ｐゴシック" pitchFamily="80" charset="-128"/>
              </a:rPr>
              <a:t>anomers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 of D-glucose are shown below.</a:t>
            </a:r>
          </a:p>
        </p:txBody>
      </p:sp>
      <p:sp>
        <p:nvSpPr>
          <p:cNvPr id="13" name="Rectangle 18"/>
          <p:cNvSpPr txBox="1">
            <a:spLocks noChangeArrowheads="1"/>
          </p:cNvSpPr>
          <p:nvPr/>
        </p:nvSpPr>
        <p:spPr>
          <a:xfrm>
            <a:off x="304800" y="4734636"/>
            <a:ext cx="8513135" cy="19709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IN" altLang="en-US" sz="2000" b="1" dirty="0">
                <a:solidFill>
                  <a:srgbClr val="87319F"/>
                </a:solidFill>
              </a:rPr>
              <a:t>The hydroxyl group on the anomeric (hemiacetal) carbon is down (axial) in the α </a:t>
            </a:r>
            <a:r>
              <a:rPr lang="en-IN" altLang="en-US" sz="2000" b="1" dirty="0" err="1">
                <a:solidFill>
                  <a:srgbClr val="87319F"/>
                </a:solidFill>
              </a:rPr>
              <a:t>anomer</a:t>
            </a:r>
            <a:r>
              <a:rPr lang="en-IN" altLang="en-US" sz="2000" b="1" dirty="0">
                <a:solidFill>
                  <a:srgbClr val="87319F"/>
                </a:solidFill>
              </a:rPr>
              <a:t> and up (equatorial) in the β </a:t>
            </a:r>
            <a:r>
              <a:rPr lang="en-IN" altLang="en-US" sz="2000" b="1" dirty="0" err="1">
                <a:solidFill>
                  <a:srgbClr val="87319F"/>
                </a:solidFill>
              </a:rPr>
              <a:t>anomer</a:t>
            </a:r>
            <a:r>
              <a:rPr lang="en-IN" altLang="en-US" sz="2000" b="1" dirty="0">
                <a:solidFill>
                  <a:srgbClr val="87319F"/>
                </a:solidFill>
              </a:rPr>
              <a:t>.  </a:t>
            </a:r>
          </a:p>
          <a:p>
            <a:pPr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IN" altLang="en-US" sz="2000" b="1" dirty="0">
                <a:solidFill>
                  <a:srgbClr val="87319F"/>
                </a:solidFill>
              </a:rPr>
              <a:t>The β </a:t>
            </a:r>
            <a:r>
              <a:rPr lang="en-IN" altLang="en-US" sz="2000" b="1" dirty="0" err="1">
                <a:solidFill>
                  <a:srgbClr val="87319F"/>
                </a:solidFill>
              </a:rPr>
              <a:t>anomer</a:t>
            </a:r>
            <a:r>
              <a:rPr lang="en-IN" altLang="en-US" sz="2000" b="1" dirty="0">
                <a:solidFill>
                  <a:srgbClr val="87319F"/>
                </a:solidFill>
              </a:rPr>
              <a:t> of glucose has all its substituents in equatorial positions.</a:t>
            </a:r>
          </a:p>
          <a:p>
            <a:pPr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IN" altLang="en-US" sz="2000" b="1" dirty="0">
                <a:solidFill>
                  <a:srgbClr val="87319F"/>
                </a:solidFill>
              </a:rPr>
              <a:t>The hemiacetal carbon is called the anomeric carbon, easily identified as the only carbon atom bonded to two oxygens.</a:t>
            </a:r>
          </a:p>
        </p:txBody>
      </p:sp>
    </p:spTree>
    <p:extLst>
      <p:ext uri="{BB962C8B-B14F-4D97-AF65-F5344CB8AC3E}">
        <p14:creationId xmlns:p14="http://schemas.microsoft.com/office/powerpoint/2010/main" val="344971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Does the </a:t>
            </a:r>
            <a:r>
              <a:rPr lang="en-IN" sz="3200" b="1" dirty="0" smtClean="0">
                <a:solidFill>
                  <a:srgbClr val="B533BF"/>
                </a:solidFill>
                <a:latin typeface="Symbol" panose="05050102010706020507" pitchFamily="18" charset="2"/>
              </a:rPr>
              <a:t>a</a:t>
            </a:r>
            <a:r>
              <a:rPr lang="en-IN" sz="3200" b="1" dirty="0" smtClean="0">
                <a:solidFill>
                  <a:srgbClr val="B533BF"/>
                </a:solidFill>
              </a:rPr>
              <a:t>-</a:t>
            </a:r>
            <a:r>
              <a:rPr lang="en-IN" sz="3200" b="1" dirty="0" err="1" smtClean="0">
                <a:solidFill>
                  <a:srgbClr val="B533BF"/>
                </a:solidFill>
              </a:rPr>
              <a:t>anomer</a:t>
            </a:r>
            <a:r>
              <a:rPr lang="en-IN" sz="3200" b="1" dirty="0" smtClean="0">
                <a:solidFill>
                  <a:srgbClr val="B533BF"/>
                </a:solidFill>
              </a:rPr>
              <a:t> Exist in Significant Amount?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5" name="Picture 7" descr="E:\Wade ed5 PPT\Graphics\Chapter 23\Reduced\FG23_07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981200"/>
            <a:ext cx="8763000" cy="206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8"/>
          <p:cNvSpPr txBox="1">
            <a:spLocks noChangeArrowheads="1"/>
          </p:cNvSpPr>
          <p:nvPr/>
        </p:nvSpPr>
        <p:spPr>
          <a:xfrm>
            <a:off x="304800" y="914400"/>
            <a:ext cx="8513135" cy="1219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IN" altLang="en-US" sz="2000" b="1" dirty="0" smtClean="0">
                <a:solidFill>
                  <a:srgbClr val="87319F"/>
                </a:solidFill>
              </a:rPr>
              <a:t>Despite what we saw for cyclohexane (huge preference for the equatorial position), the corresponding </a:t>
            </a:r>
            <a:r>
              <a:rPr lang="en-IN" altLang="en-US" sz="2000" b="1" dirty="0" smtClean="0">
                <a:solidFill>
                  <a:srgbClr val="87319F"/>
                </a:solidFill>
                <a:latin typeface="Symbol" panose="05050102010706020507" pitchFamily="18" charset="2"/>
              </a:rPr>
              <a:t>a</a:t>
            </a:r>
            <a:r>
              <a:rPr lang="en-IN" altLang="en-US" sz="2000" b="1" dirty="0" smtClean="0">
                <a:solidFill>
                  <a:srgbClr val="87319F"/>
                </a:solidFill>
              </a:rPr>
              <a:t>-D-glucose is present in significantly higher ratio.</a:t>
            </a:r>
            <a:endParaRPr lang="en-IN" altLang="en-US" sz="2000" b="1" dirty="0">
              <a:solidFill>
                <a:srgbClr val="87319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6800" y="39624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C00000"/>
                </a:solidFill>
              </a:rPr>
              <a:t>36%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91400" y="39624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C00000"/>
                </a:solidFill>
              </a:rPr>
              <a:t>64%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3673" y="4419600"/>
            <a:ext cx="8817927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The axial substituent in this case seems to be more stabilized compared to the </a:t>
            </a:r>
          </a:p>
          <a:p>
            <a:pPr>
              <a:lnSpc>
                <a:spcPct val="114000"/>
              </a:lnSpc>
            </a:pPr>
            <a:r>
              <a:rPr lang="en-IN" sz="2000" b="1" dirty="0" smtClean="0">
                <a:solidFill>
                  <a:srgbClr val="87319F"/>
                </a:solidFill>
              </a:rPr>
              <a:t>corresponding </a:t>
            </a:r>
            <a:r>
              <a:rPr lang="en-IN" sz="2000" b="1" dirty="0" err="1" smtClean="0">
                <a:solidFill>
                  <a:srgbClr val="87319F"/>
                </a:solidFill>
              </a:rPr>
              <a:t>cyclohexanol</a:t>
            </a:r>
            <a:r>
              <a:rPr lang="en-IN" sz="2000" b="1" dirty="0" smtClean="0">
                <a:solidFill>
                  <a:srgbClr val="87319F"/>
                </a:solidFill>
              </a:rPr>
              <a:t>. </a:t>
            </a:r>
            <a:endParaRPr lang="en-IN" sz="2000" b="1" dirty="0">
              <a:solidFill>
                <a:srgbClr val="87319F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719053"/>
              </p:ext>
            </p:extLst>
          </p:nvPr>
        </p:nvGraphicFramePr>
        <p:xfrm>
          <a:off x="1949834" y="5301532"/>
          <a:ext cx="524433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28" r:id="rId4" imgW="3620759" imgH="737108" progId="">
                  <p:embed/>
                </p:oleObj>
              </mc:Choice>
              <mc:Fallback>
                <p:oleObj r:id="rId4" imgW="3620759" imgH="737108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9834" y="5301532"/>
                        <a:ext cx="5244333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09800" y="6412468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C00000"/>
                </a:solidFill>
              </a:rPr>
              <a:t>11%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200" y="6412468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C00000"/>
                </a:solidFill>
              </a:rPr>
              <a:t>89%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71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Anomeric Effect</a:t>
            </a:r>
            <a:endParaRPr lang="en-US" sz="3200" b="1" dirty="0">
              <a:solidFill>
                <a:srgbClr val="B533BF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577158"/>
              </p:ext>
            </p:extLst>
          </p:nvPr>
        </p:nvGraphicFramePr>
        <p:xfrm>
          <a:off x="5250572" y="1066800"/>
          <a:ext cx="3360028" cy="726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12" r:id="rId3" imgW="3360028" imgH="726440" progId="">
                  <p:embed/>
                </p:oleObj>
              </mc:Choice>
              <mc:Fallback>
                <p:oleObj r:id="rId3" imgW="3360028" imgH="726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50572" y="1066800"/>
                        <a:ext cx="3360028" cy="726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919674"/>
              </p:ext>
            </p:extLst>
          </p:nvPr>
        </p:nvGraphicFramePr>
        <p:xfrm>
          <a:off x="5257800" y="2057400"/>
          <a:ext cx="3360028" cy="790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13" r:id="rId5" imgW="3360028" imgH="790448" progId="">
                  <p:embed/>
                </p:oleObj>
              </mc:Choice>
              <mc:Fallback>
                <p:oleObj r:id="rId5" imgW="3360028" imgH="790448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7800" y="2057400"/>
                        <a:ext cx="3360028" cy="790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920199"/>
              </p:ext>
            </p:extLst>
          </p:nvPr>
        </p:nvGraphicFramePr>
        <p:xfrm>
          <a:off x="4692650" y="3121025"/>
          <a:ext cx="4375150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14" r:id="rId7" imgW="5470782" imgH="1624076" progId="">
                  <p:embed/>
                </p:oleObj>
              </mc:Choice>
              <mc:Fallback>
                <p:oleObj r:id="rId7" imgW="5470782" imgH="1624076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92650" y="3121025"/>
                        <a:ext cx="4375150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385189" y="420123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C00000"/>
                </a:solidFill>
              </a:rPr>
              <a:t>36%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24800" y="420123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C00000"/>
                </a:solidFill>
              </a:rPr>
              <a:t>64%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004" y="990600"/>
            <a:ext cx="4756559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Alkyl substituents in cyclohexane prefer </a:t>
            </a:r>
          </a:p>
          <a:p>
            <a:pPr>
              <a:lnSpc>
                <a:spcPct val="114000"/>
              </a:lnSpc>
            </a:pPr>
            <a:r>
              <a:rPr lang="en-IN" sz="2000" b="1" dirty="0" smtClean="0">
                <a:solidFill>
                  <a:srgbClr val="87319F"/>
                </a:solidFill>
              </a:rPr>
              <a:t>Equatorial position. </a:t>
            </a:r>
            <a:endParaRPr lang="en-IN" sz="2000" b="1" dirty="0">
              <a:solidFill>
                <a:srgbClr val="87319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004" y="2057400"/>
            <a:ext cx="5188600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Alkyl substituents in </a:t>
            </a:r>
            <a:r>
              <a:rPr lang="en-IN" sz="2000" b="1" dirty="0" err="1" smtClean="0">
                <a:solidFill>
                  <a:srgbClr val="87319F"/>
                </a:solidFill>
              </a:rPr>
              <a:t>tetrahydropyran</a:t>
            </a:r>
            <a:r>
              <a:rPr lang="en-IN" sz="2000" b="1" dirty="0" smtClean="0">
                <a:solidFill>
                  <a:srgbClr val="87319F"/>
                </a:solidFill>
              </a:rPr>
              <a:t> prefer </a:t>
            </a:r>
          </a:p>
          <a:p>
            <a:pPr>
              <a:lnSpc>
                <a:spcPct val="114000"/>
              </a:lnSpc>
            </a:pPr>
            <a:r>
              <a:rPr lang="en-IN" sz="2000" b="1" dirty="0" smtClean="0">
                <a:solidFill>
                  <a:srgbClr val="87319F"/>
                </a:solidFill>
              </a:rPr>
              <a:t>equatorial position. </a:t>
            </a:r>
            <a:endParaRPr lang="en-IN" sz="2000" b="1" dirty="0">
              <a:solidFill>
                <a:srgbClr val="87319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004" y="3048000"/>
            <a:ext cx="4680961" cy="1495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The </a:t>
            </a:r>
            <a:r>
              <a:rPr lang="en-IN" sz="2000" b="1" dirty="0">
                <a:solidFill>
                  <a:srgbClr val="87319F"/>
                </a:solidFill>
              </a:rPr>
              <a:t>anomeric carbon of the most</a:t>
            </a:r>
          </a:p>
          <a:p>
            <a:pPr>
              <a:lnSpc>
                <a:spcPct val="114000"/>
              </a:lnSpc>
            </a:pPr>
            <a:r>
              <a:rPr lang="en-IN" sz="2000" b="1" dirty="0">
                <a:solidFill>
                  <a:srgbClr val="87319F"/>
                </a:solidFill>
              </a:rPr>
              <a:t>abundant natural </a:t>
            </a:r>
            <a:r>
              <a:rPr lang="en-IN" sz="2000" b="1" dirty="0" smtClean="0">
                <a:solidFill>
                  <a:srgbClr val="87319F"/>
                </a:solidFill>
              </a:rPr>
              <a:t>sugar, D-</a:t>
            </a:r>
            <a:r>
              <a:rPr lang="en-IN" sz="2000" b="1" dirty="0" err="1" smtClean="0">
                <a:solidFill>
                  <a:srgbClr val="87319F"/>
                </a:solidFill>
              </a:rPr>
              <a:t>glucopyranose</a:t>
            </a:r>
            <a:r>
              <a:rPr lang="en-IN" sz="2000" b="1" dirty="0">
                <a:solidFill>
                  <a:srgbClr val="87319F"/>
                </a:solidFill>
              </a:rPr>
              <a:t>, </a:t>
            </a:r>
            <a:endParaRPr lang="en-IN" sz="2000" b="1" dirty="0" smtClean="0">
              <a:solidFill>
                <a:srgbClr val="87319F"/>
              </a:solidFill>
            </a:endParaRPr>
          </a:p>
          <a:p>
            <a:pPr>
              <a:lnSpc>
                <a:spcPct val="114000"/>
              </a:lnSpc>
            </a:pPr>
            <a:r>
              <a:rPr lang="en-IN" sz="2000" b="1" dirty="0" smtClean="0">
                <a:solidFill>
                  <a:srgbClr val="87319F"/>
                </a:solidFill>
              </a:rPr>
              <a:t>also </a:t>
            </a:r>
            <a:r>
              <a:rPr lang="en-IN" sz="2000" b="1" dirty="0">
                <a:solidFill>
                  <a:srgbClr val="87319F"/>
                </a:solidFill>
              </a:rPr>
              <a:t>prefers </a:t>
            </a:r>
            <a:r>
              <a:rPr lang="en-IN" sz="2000" b="1" dirty="0" smtClean="0">
                <a:solidFill>
                  <a:srgbClr val="87319F"/>
                </a:solidFill>
              </a:rPr>
              <a:t>the –OH substituent in </a:t>
            </a:r>
          </a:p>
          <a:p>
            <a:pPr>
              <a:lnSpc>
                <a:spcPct val="114000"/>
              </a:lnSpc>
            </a:pPr>
            <a:r>
              <a:rPr lang="en-IN" sz="2000" b="1" dirty="0" err="1" smtClean="0">
                <a:solidFill>
                  <a:srgbClr val="87319F"/>
                </a:solidFill>
              </a:rPr>
              <a:t>equtorial</a:t>
            </a:r>
            <a:r>
              <a:rPr lang="en-IN" sz="2000" b="1" dirty="0" smtClean="0">
                <a:solidFill>
                  <a:srgbClr val="87319F"/>
                </a:solidFill>
              </a:rPr>
              <a:t> </a:t>
            </a:r>
            <a:r>
              <a:rPr lang="en-IN" sz="2000" b="1" dirty="0">
                <a:solidFill>
                  <a:srgbClr val="87319F"/>
                </a:solidFill>
              </a:rPr>
              <a:t>orientation.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538733"/>
              </p:ext>
            </p:extLst>
          </p:nvPr>
        </p:nvGraphicFramePr>
        <p:xfrm>
          <a:off x="3285990" y="4724400"/>
          <a:ext cx="5701730" cy="198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15" r:id="rId9" imgW="7127162" imgH="2480564" progId="">
                  <p:embed/>
                </p:oleObj>
              </mc:Choice>
              <mc:Fallback>
                <p:oleObj r:id="rId9" imgW="7127162" imgH="2480564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85990" y="4724400"/>
                        <a:ext cx="5701730" cy="198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385189" y="60198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C00000"/>
                </a:solidFill>
              </a:rPr>
              <a:t>86%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24800" y="60198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C00000"/>
                </a:solidFill>
              </a:rPr>
              <a:t>14%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85189" y="638913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3232E6"/>
                </a:solidFill>
              </a:rPr>
              <a:t>94%</a:t>
            </a:r>
            <a:endParaRPr lang="en-IN" b="1" dirty="0">
              <a:solidFill>
                <a:srgbClr val="3232E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24800" y="638913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3232E6"/>
                </a:solidFill>
              </a:rPr>
              <a:t>06%</a:t>
            </a:r>
            <a:endParaRPr lang="en-IN" b="1" dirty="0">
              <a:solidFill>
                <a:srgbClr val="3232E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6004" y="4985982"/>
            <a:ext cx="3836756" cy="1144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87319F"/>
                </a:solidFill>
              </a:rPr>
              <a:t>Making the substituent more </a:t>
            </a:r>
          </a:p>
          <a:p>
            <a:pPr>
              <a:lnSpc>
                <a:spcPct val="114000"/>
              </a:lnSpc>
            </a:pPr>
            <a:r>
              <a:rPr lang="en-IN" sz="2000" b="1" dirty="0" smtClean="0">
                <a:solidFill>
                  <a:srgbClr val="87319F"/>
                </a:solidFill>
              </a:rPr>
              <a:t>electronegative rendered the axial</a:t>
            </a:r>
          </a:p>
          <a:p>
            <a:pPr>
              <a:lnSpc>
                <a:spcPct val="114000"/>
              </a:lnSpc>
            </a:pPr>
            <a:r>
              <a:rPr lang="en-IN" sz="2000" b="1" dirty="0" smtClean="0">
                <a:solidFill>
                  <a:srgbClr val="87319F"/>
                </a:solidFill>
              </a:rPr>
              <a:t>conformer more stable!</a:t>
            </a:r>
            <a:endParaRPr lang="en-IN" sz="2000" b="1" dirty="0">
              <a:solidFill>
                <a:srgbClr val="87319F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96004" y="990600"/>
            <a:ext cx="8819396" cy="91440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ounded Rectangle 18"/>
          <p:cNvSpPr/>
          <p:nvPr/>
        </p:nvSpPr>
        <p:spPr>
          <a:xfrm>
            <a:off x="96004" y="1997232"/>
            <a:ext cx="8819396" cy="91440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ounded Rectangle 25"/>
          <p:cNvSpPr/>
          <p:nvPr/>
        </p:nvSpPr>
        <p:spPr>
          <a:xfrm>
            <a:off x="40944" y="3048000"/>
            <a:ext cx="9047996" cy="153155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ounded Rectangle 26"/>
          <p:cNvSpPr/>
          <p:nvPr/>
        </p:nvSpPr>
        <p:spPr>
          <a:xfrm>
            <a:off x="40944" y="4672909"/>
            <a:ext cx="9047996" cy="2085555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16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/>
      <p:bldP spid="17" grpId="0"/>
      <p:bldP spid="17" grpId="1"/>
      <p:bldP spid="18" grpId="0"/>
      <p:bldP spid="18" grpId="1"/>
      <p:bldP spid="21" grpId="0"/>
      <p:bldP spid="22" grpId="0"/>
      <p:bldP spid="23" grpId="0"/>
      <p:bldP spid="24" grpId="0"/>
      <p:bldP spid="25" grpId="0"/>
      <p:bldP spid="2" grpId="0" animBg="1"/>
      <p:bldP spid="19" grpId="0" animBg="1"/>
      <p:bldP spid="19" grpId="1" animBg="1"/>
      <p:bldP spid="26" grpId="0" animBg="1"/>
      <p:bldP spid="26" grpId="1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Large Interaction Energies can Preclude the Formation of Chair Conformation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5" name="Picture 2" descr="0402.jpg                                                       00035054Casper                         BA5763D6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900" y="1437167"/>
            <a:ext cx="5412978" cy="304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687075"/>
            <a:ext cx="7772400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7086" y="1439469"/>
            <a:ext cx="3398114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87319F"/>
                </a:solidFill>
              </a:rPr>
              <a:t>The most stable conformation of </a:t>
            </a:r>
            <a:r>
              <a:rPr lang="en-US" altLang="en-US" sz="2000" b="1" i="1" dirty="0" smtClean="0">
                <a:solidFill>
                  <a:srgbClr val="87319F"/>
                </a:solidFill>
              </a:rPr>
              <a:t>cis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-1,4-di-</a:t>
            </a:r>
            <a:r>
              <a:rPr lang="en-US" altLang="en-US" sz="2000" b="1" i="1" dirty="0" smtClean="0">
                <a:solidFill>
                  <a:srgbClr val="87319F"/>
                </a:solidFill>
              </a:rPr>
              <a:t>tert</a:t>
            </a:r>
            <a:r>
              <a:rPr lang="en-US" altLang="en-US" sz="2000" b="1" dirty="0" smtClean="0">
                <a:solidFill>
                  <a:srgbClr val="87319F"/>
                </a:solidFill>
              </a:rPr>
              <a:t>-butylcyclohexane </a:t>
            </a:r>
            <a:r>
              <a:rPr lang="en-US" altLang="en-US" sz="2000" b="1" dirty="0">
                <a:solidFill>
                  <a:srgbClr val="87319F"/>
                </a:solidFill>
              </a:rPr>
              <a:t>is the twist boat. </a:t>
            </a:r>
            <a:endParaRPr lang="en-US" altLang="en-US" sz="2000" b="1" dirty="0" smtClean="0">
              <a:solidFill>
                <a:srgbClr val="87319F"/>
              </a:solidFill>
            </a:endParaRPr>
          </a:p>
          <a:p>
            <a:pPr marL="342900" indent="-342900"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</a:rPr>
              <a:t>Both </a:t>
            </a:r>
            <a:r>
              <a:rPr lang="en-US" altLang="en-US" sz="2000" b="1" dirty="0">
                <a:solidFill>
                  <a:srgbClr val="87319F"/>
                </a:solidFill>
              </a:rPr>
              <a:t>chair conformations require one of the bulky </a:t>
            </a:r>
            <a:r>
              <a:rPr lang="en-US" altLang="en-US" sz="2000" b="1" i="1" dirty="0">
                <a:solidFill>
                  <a:srgbClr val="87319F"/>
                </a:solidFill>
              </a:rPr>
              <a:t>t</a:t>
            </a:r>
            <a:r>
              <a:rPr lang="en-US" altLang="en-US" sz="2000" b="1" dirty="0">
                <a:solidFill>
                  <a:srgbClr val="87319F"/>
                </a:solidFill>
              </a:rPr>
              <a:t>-butyl groups to occupy an axial position.</a:t>
            </a:r>
          </a:p>
        </p:txBody>
      </p:sp>
    </p:spTree>
    <p:extLst>
      <p:ext uri="{BB962C8B-B14F-4D97-AF65-F5344CB8AC3E}">
        <p14:creationId xmlns:p14="http://schemas.microsoft.com/office/powerpoint/2010/main" val="223259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7895" y="152400"/>
            <a:ext cx="2888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Anomeric Effect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" y="609600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  <a:cs typeface="Arial" panose="020B0604020202020204" pitchFamily="34" charset="0"/>
              </a:rPr>
              <a:t>Orbital Overlap</a:t>
            </a:r>
            <a:endParaRPr lang="en-US" sz="2000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655573"/>
              </p:ext>
            </p:extLst>
          </p:nvPr>
        </p:nvGraphicFramePr>
        <p:xfrm>
          <a:off x="1522307" y="1209031"/>
          <a:ext cx="1897063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49" r:id="rId3" imgW="1897290" imgH="2087372" progId="">
                  <p:embed/>
                </p:oleObj>
              </mc:Choice>
              <mc:Fallback>
                <p:oleObj r:id="rId3" imgW="1897290" imgH="2087372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2307" y="1209031"/>
                        <a:ext cx="1897063" cy="208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023550"/>
              </p:ext>
            </p:extLst>
          </p:nvPr>
        </p:nvGraphicFramePr>
        <p:xfrm>
          <a:off x="5775286" y="1447800"/>
          <a:ext cx="1897063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50" r:id="rId5" imgW="1896782" imgH="1363472" progId="">
                  <p:embed/>
                </p:oleObj>
              </mc:Choice>
              <mc:Fallback>
                <p:oleObj r:id="rId5" imgW="1896782" imgH="1363472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75286" y="1447800"/>
                        <a:ext cx="1897063" cy="1363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61187" y="265683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Symbol" panose="05050102010706020507" pitchFamily="18" charset="2"/>
              </a:rPr>
              <a:t>s</a:t>
            </a:r>
            <a:r>
              <a:rPr lang="en-IN" sz="2400" dirty="0" smtClean="0"/>
              <a:t>*</a:t>
            </a:r>
            <a:r>
              <a:rPr lang="en-IN" sz="2400" baseline="-25000" dirty="0" smtClean="0"/>
              <a:t>C-X</a:t>
            </a:r>
            <a:endParaRPr lang="en-IN" sz="2400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160" y="258063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Symbol" panose="05050102010706020507" pitchFamily="18" charset="2"/>
              </a:rPr>
              <a:t>s</a:t>
            </a:r>
            <a:r>
              <a:rPr lang="en-IN" sz="2400" dirty="0" smtClean="0"/>
              <a:t>*</a:t>
            </a:r>
            <a:r>
              <a:rPr lang="en-IN" sz="2400" baseline="-25000" dirty="0" smtClean="0"/>
              <a:t>C-X</a:t>
            </a:r>
            <a:endParaRPr lang="en-IN" sz="24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5841823" y="3502149"/>
            <a:ext cx="22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Overlap NOT possible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9846" y="3386734"/>
            <a:ext cx="3892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3232E6"/>
                </a:solidFill>
              </a:rPr>
              <a:t>Overlap between lone pair of oxygen </a:t>
            </a:r>
          </a:p>
          <a:p>
            <a:r>
              <a:rPr lang="en-IN" b="1" dirty="0" smtClean="0">
                <a:solidFill>
                  <a:srgbClr val="3232E6"/>
                </a:solidFill>
              </a:rPr>
              <a:t>and antibonding orbital of C-X possible</a:t>
            </a:r>
            <a:endParaRPr lang="en-IN" b="1" dirty="0">
              <a:solidFill>
                <a:srgbClr val="3232E6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200" y="4343400"/>
            <a:ext cx="868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  <a:cs typeface="Arial" panose="020B0604020202020204" pitchFamily="34" charset="0"/>
              </a:rPr>
              <a:t>As an extreme case, we can imagine complete donation of the lone pairs to give the following resonance structure</a:t>
            </a:r>
            <a:endParaRPr lang="en-US" sz="2000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085650"/>
              </p:ext>
            </p:extLst>
          </p:nvPr>
        </p:nvGraphicFramePr>
        <p:xfrm>
          <a:off x="3810000" y="5031952"/>
          <a:ext cx="5076825" cy="166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51" r:id="rId7" imgW="5076381" imgH="1668272" progId="">
                  <p:embed/>
                </p:oleObj>
              </mc:Choice>
              <mc:Fallback>
                <p:oleObj r:id="rId7" imgW="5076381" imgH="1668272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10000" y="5031952"/>
                        <a:ext cx="5076825" cy="166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76200" y="5181600"/>
            <a:ext cx="8686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  <a:cs typeface="Arial" panose="020B0604020202020204" pitchFamily="34" charset="0"/>
              </a:rPr>
              <a:t>Just like with any set of resonance </a:t>
            </a:r>
          </a:p>
          <a:p>
            <a:r>
              <a:rPr lang="en-US" sz="2000" b="1" dirty="0" smtClean="0">
                <a:solidFill>
                  <a:srgbClr val="7030A0"/>
                </a:solidFill>
                <a:cs typeface="Arial" panose="020B0604020202020204" pitchFamily="34" charset="0"/>
              </a:rPr>
              <a:t>structures, the “reality” is an </a:t>
            </a:r>
          </a:p>
          <a:p>
            <a:r>
              <a:rPr lang="en-US" sz="2000" b="1" dirty="0" smtClean="0">
                <a:solidFill>
                  <a:srgbClr val="7030A0"/>
                </a:solidFill>
                <a:cs typeface="Arial" panose="020B0604020202020204" pitchFamily="34" charset="0"/>
              </a:rPr>
              <a:t>average of what the </a:t>
            </a:r>
          </a:p>
          <a:p>
            <a:r>
              <a:rPr lang="en-US" sz="2000" b="1" dirty="0" smtClean="0">
                <a:solidFill>
                  <a:srgbClr val="7030A0"/>
                </a:solidFill>
                <a:cs typeface="Arial" panose="020B0604020202020204" pitchFamily="34" charset="0"/>
              </a:rPr>
              <a:t>structures depict.</a:t>
            </a:r>
            <a:endParaRPr lang="en-US" sz="2000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40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35068" y="152400"/>
            <a:ext cx="5073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Evidence for Anomeric Effect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" y="1219200"/>
            <a:ext cx="518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  <a:cs typeface="Arial" panose="020B0604020202020204" pitchFamily="34" charset="0"/>
              </a:rPr>
              <a:t>The two C-Cl bonds in the molecule shown</a:t>
            </a:r>
          </a:p>
          <a:p>
            <a:r>
              <a:rPr lang="en-US" sz="2000" b="1" dirty="0" smtClean="0">
                <a:solidFill>
                  <a:srgbClr val="7030A0"/>
                </a:solidFill>
                <a:cs typeface="Arial" panose="020B0604020202020204" pitchFamily="34" charset="0"/>
              </a:rPr>
              <a:t>are of different lengths, as indicated.</a:t>
            </a:r>
            <a:endParaRPr lang="en-US" sz="2000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949510"/>
              </p:ext>
            </p:extLst>
          </p:nvPr>
        </p:nvGraphicFramePr>
        <p:xfrm>
          <a:off x="5756275" y="990600"/>
          <a:ext cx="2473325" cy="145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58" r:id="rId3" imgW="2473135" imgH="1456436" progId="">
                  <p:embed/>
                </p:oleObj>
              </mc:Choice>
              <mc:Fallback>
                <p:oleObj r:id="rId3" imgW="2473135" imgH="1456436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6275" y="990600"/>
                        <a:ext cx="2473325" cy="1455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25002"/>
              </p:ext>
            </p:extLst>
          </p:nvPr>
        </p:nvGraphicFramePr>
        <p:xfrm>
          <a:off x="1524000" y="2971800"/>
          <a:ext cx="1784350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59" r:id="rId5" imgW="1784459" imgH="1869440" progId="">
                  <p:embed/>
                </p:oleObj>
              </mc:Choice>
              <mc:Fallback>
                <p:oleObj r:id="rId5" imgW="1784459" imgH="1869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2971800"/>
                        <a:ext cx="1784350" cy="187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76200" y="2590800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  <a:cs typeface="Arial" panose="020B0604020202020204" pitchFamily="34" charset="0"/>
              </a:rPr>
              <a:t>Analysis of potential anomeric effect can provide the answer.</a:t>
            </a:r>
            <a:endParaRPr lang="en-US" sz="2000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4148918"/>
            <a:ext cx="196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Anomeric effect is </a:t>
            </a:r>
          </a:p>
          <a:p>
            <a:r>
              <a:rPr lang="en-IN" b="1" dirty="0" smtClean="0"/>
              <a:t>operative for </a:t>
            </a:r>
            <a:r>
              <a:rPr lang="en-IN" b="1" dirty="0" smtClean="0">
                <a:solidFill>
                  <a:srgbClr val="3232E6"/>
                </a:solidFill>
              </a:rPr>
              <a:t>C-Cl</a:t>
            </a:r>
            <a:endParaRPr lang="en-IN" b="1" dirty="0">
              <a:solidFill>
                <a:srgbClr val="3232E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" y="4953000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  <a:cs typeface="Arial" panose="020B0604020202020204" pitchFamily="34" charset="0"/>
              </a:rPr>
              <a:t>A corresponding decrease in the C-O bond length is also observed.</a:t>
            </a:r>
            <a:endParaRPr lang="en-US" sz="2000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752195"/>
              </p:ext>
            </p:extLst>
          </p:nvPr>
        </p:nvGraphicFramePr>
        <p:xfrm>
          <a:off x="4214813" y="3298920"/>
          <a:ext cx="4776787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60" r:id="rId7" imgW="4776007" imgH="1172972" progId="">
                  <p:embed/>
                </p:oleObj>
              </mc:Choice>
              <mc:Fallback>
                <p:oleObj r:id="rId7" imgW="4776007" imgH="1172972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4813" y="3298920"/>
                        <a:ext cx="4776787" cy="1173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017213"/>
              </p:ext>
            </p:extLst>
          </p:nvPr>
        </p:nvGraphicFramePr>
        <p:xfrm>
          <a:off x="3461543" y="5495971"/>
          <a:ext cx="1916113" cy="1303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61" r:id="rId9" imgW="1916603" imgH="1304036" progId="">
                  <p:embed/>
                </p:oleObj>
              </mc:Choice>
              <mc:Fallback>
                <p:oleObj r:id="rId9" imgW="1916603" imgH="1304036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61543" y="5495971"/>
                        <a:ext cx="1916113" cy="1303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921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23444" y="152400"/>
            <a:ext cx="5897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Isomerism in Organic Compounds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" y="1062335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Isomers</a:t>
            </a: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9965" y="1752600"/>
            <a:ext cx="780415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468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7000" y="152400"/>
            <a:ext cx="3070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Stereoisomerism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156" y="1038550"/>
            <a:ext cx="868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7030A0"/>
                </a:solidFill>
                <a:cs typeface="Arial" panose="020B0604020202020204" pitchFamily="34" charset="0"/>
              </a:rPr>
              <a:t>Isomers that have the same connectivity between atoms but different </a:t>
            </a:r>
            <a:r>
              <a:rPr lang="en-IN" sz="2000" b="1" dirty="0" smtClean="0">
                <a:solidFill>
                  <a:srgbClr val="7030A0"/>
                </a:solidFill>
                <a:cs typeface="Arial" panose="020B0604020202020204" pitchFamily="34" charset="0"/>
              </a:rPr>
              <a:t>spatial </a:t>
            </a:r>
            <a:r>
              <a:rPr lang="en-IN" sz="2000" b="1" dirty="0">
                <a:solidFill>
                  <a:srgbClr val="7030A0"/>
                </a:solidFill>
                <a:cs typeface="Arial" panose="020B0604020202020204" pitchFamily="34" charset="0"/>
              </a:rPr>
              <a:t>arrangement of their atoms are called </a:t>
            </a: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stereoisomers</a:t>
            </a:r>
            <a:r>
              <a:rPr lang="en-IN" sz="2000" b="1" dirty="0" smtClean="0">
                <a:solidFill>
                  <a:srgbClr val="87319F"/>
                </a:solidFill>
                <a:cs typeface="Arial" panose="020B0604020202020204" pitchFamily="34" charset="0"/>
              </a:rPr>
              <a:t>.</a:t>
            </a:r>
            <a:endParaRPr lang="en-IN" sz="2000" b="1" dirty="0">
              <a:solidFill>
                <a:srgbClr val="87319F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156" y="1905000"/>
            <a:ext cx="89034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rgbClr val="7030A0"/>
                </a:solidFill>
                <a:cs typeface="Arial" panose="020B0604020202020204" pitchFamily="34" charset="0"/>
              </a:rPr>
              <a:t>With rings and with C=C double bonds, </a:t>
            </a:r>
            <a:r>
              <a:rPr lang="en-IN" sz="2000" b="1" i="1" dirty="0">
                <a:solidFill>
                  <a:srgbClr val="7030A0"/>
                </a:solidFill>
                <a:cs typeface="Arial" panose="020B0604020202020204" pitchFamily="34" charset="0"/>
              </a:rPr>
              <a:t>cis</a:t>
            </a:r>
            <a:r>
              <a:rPr lang="en-IN" sz="2000" b="1" dirty="0">
                <a:solidFill>
                  <a:srgbClr val="7030A0"/>
                </a:solidFill>
                <a:cs typeface="Arial" panose="020B0604020202020204" pitchFamily="34" charset="0"/>
              </a:rPr>
              <a:t>-</a:t>
            </a:r>
            <a:r>
              <a:rPr lang="en-IN" sz="2000" b="1" i="1" dirty="0">
                <a:solidFill>
                  <a:srgbClr val="7030A0"/>
                </a:solidFill>
                <a:cs typeface="Arial" panose="020B0604020202020204" pitchFamily="34" charset="0"/>
              </a:rPr>
              <a:t>trans</a:t>
            </a:r>
            <a:r>
              <a:rPr lang="en-IN" sz="2000" b="1" dirty="0">
                <a:solidFill>
                  <a:srgbClr val="7030A0"/>
                </a:solidFill>
                <a:cs typeface="Arial" panose="020B0604020202020204" pitchFamily="34" charset="0"/>
              </a:rPr>
              <a:t> notation is used to distinguish between </a:t>
            </a:r>
            <a:r>
              <a:rPr lang="en-IN" sz="2000" b="1" dirty="0" smtClean="0">
                <a:solidFill>
                  <a:srgbClr val="7030A0"/>
                </a:solidFill>
                <a:cs typeface="Arial" panose="020B0604020202020204" pitchFamily="34" charset="0"/>
              </a:rPr>
              <a:t>stereoisomers</a:t>
            </a:r>
          </a:p>
          <a:p>
            <a:endParaRPr lang="en-IN" sz="2000" b="1" dirty="0">
              <a:solidFill>
                <a:srgbClr val="7030A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rgbClr val="7030A0"/>
                </a:solidFill>
                <a:cs typeface="Arial" panose="020B0604020202020204" pitchFamily="34" charset="0"/>
              </a:rPr>
              <a:t>Cis – </a:t>
            </a:r>
            <a:r>
              <a:rPr lang="en-IN" sz="2000" b="1" dirty="0" smtClean="0">
                <a:solidFill>
                  <a:srgbClr val="7030A0"/>
                </a:solidFill>
                <a:cs typeface="Arial" panose="020B0604020202020204" pitchFamily="34" charset="0"/>
              </a:rPr>
              <a:t>Higher priority (CIP notation) </a:t>
            </a:r>
            <a:r>
              <a:rPr lang="en-IN" sz="2000" b="1" dirty="0">
                <a:solidFill>
                  <a:srgbClr val="7030A0"/>
                </a:solidFill>
                <a:cs typeface="Arial" panose="020B0604020202020204" pitchFamily="34" charset="0"/>
              </a:rPr>
              <a:t>groups are positioned on the SAME side of a </a:t>
            </a:r>
            <a:r>
              <a:rPr lang="en-IN" sz="2000" b="1" dirty="0" smtClean="0">
                <a:solidFill>
                  <a:srgbClr val="7030A0"/>
                </a:solidFill>
                <a:cs typeface="Arial" panose="020B0604020202020204" pitchFamily="34" charset="0"/>
              </a:rPr>
              <a:t>ring/double bond</a:t>
            </a:r>
            <a:endParaRPr lang="en-IN" sz="2000" b="1" dirty="0">
              <a:solidFill>
                <a:srgbClr val="7030A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rgbClr val="7030A0"/>
                </a:solidFill>
                <a:cs typeface="Arial" panose="020B0604020202020204" pitchFamily="34" charset="0"/>
              </a:rPr>
              <a:t>Trans – Higher priority (CIP notation)</a:t>
            </a:r>
            <a:r>
              <a:rPr lang="en-IN" sz="2000" b="1" dirty="0" smtClean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IN" sz="2000" b="1" dirty="0">
                <a:solidFill>
                  <a:srgbClr val="7030A0"/>
                </a:solidFill>
                <a:cs typeface="Arial" panose="020B0604020202020204" pitchFamily="34" charset="0"/>
              </a:rPr>
              <a:t>groups are positioned on OPPOSITE sides of a </a:t>
            </a:r>
            <a:r>
              <a:rPr lang="en-IN" sz="2000" b="1" dirty="0" smtClean="0">
                <a:solidFill>
                  <a:srgbClr val="7030A0"/>
                </a:solidFill>
                <a:cs typeface="Arial" panose="020B0604020202020204" pitchFamily="34" charset="0"/>
              </a:rPr>
              <a:t>ring/double bond</a:t>
            </a:r>
            <a:endParaRPr lang="en-IN" sz="2000" b="1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156" y="4800600"/>
            <a:ext cx="4079156" cy="1305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39878" y="4436063"/>
            <a:ext cx="4495800" cy="1669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105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7000" y="152400"/>
            <a:ext cx="3070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B533BF"/>
                </a:solidFill>
              </a:rPr>
              <a:t>Stereoisomerism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" y="685800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Optical Isomerism</a:t>
            </a: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1219200"/>
            <a:ext cx="8686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87319F"/>
                </a:solidFill>
                <a:effectLst/>
                <a:uLnTx/>
                <a:uFillTx/>
                <a:ea typeface="ＭＳ Ｐゴシック"/>
              </a:rPr>
              <a:t>Optical isomers, or enantiomers, are mirror images of one another that don’t superimpose on each other.  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87319F"/>
                </a:solidFill>
                <a:effectLst/>
                <a:uLnTx/>
                <a:uFillTx/>
                <a:ea typeface="ＭＳ Ｐゴシック"/>
              </a:rPr>
              <a:t>Such entities are said to be chiral.  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87319F"/>
                </a:solidFill>
                <a:effectLst/>
                <a:uLnTx/>
                <a:uFillTx/>
                <a:ea typeface="ＭＳ Ｐゴシック"/>
              </a:rPr>
              <a:t>Their properties of chiral chemicals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87319F"/>
                </a:solidFill>
                <a:effectLst/>
                <a:uLnTx/>
                <a:uFillTx/>
                <a:ea typeface="ＭＳ Ｐゴシック"/>
              </a:rPr>
              <a:t>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87319F"/>
                </a:solidFill>
                <a:effectLst/>
                <a:uLnTx/>
                <a:uFillTx/>
                <a:ea typeface="ＭＳ Ｐゴシック"/>
              </a:rPr>
              <a:t>differ from each other only when they interact with other chiral entities (such as plane polarized light).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87319F"/>
              </a:solidFill>
              <a:effectLst/>
              <a:uLnTx/>
              <a:uFillTx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301317"/>
            <a:ext cx="4650418" cy="3288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21" y="3147826"/>
            <a:ext cx="3632843" cy="3595838"/>
          </a:xfrm>
          <a:prstGeom prst="rect">
            <a:avLst/>
          </a:prstGeom>
          <a:ln w="28575">
            <a:solidFill>
              <a:schemeClr val="accent2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97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2106" y="152400"/>
            <a:ext cx="7739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An Interesting Side-Note About Enantiomers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6046" r="10773" b="6081"/>
          <a:stretch/>
        </p:blipFill>
        <p:spPr bwMode="auto">
          <a:xfrm>
            <a:off x="2590800" y="1241186"/>
            <a:ext cx="6452559" cy="273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200" y="858329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distinguish the following two enantiomers?</a:t>
            </a:r>
            <a:endParaRPr lang="en-US" sz="2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2" t="48766" r="35155" b="19774"/>
          <a:stretch/>
        </p:blipFill>
        <p:spPr bwMode="auto">
          <a:xfrm>
            <a:off x="76199" y="1600200"/>
            <a:ext cx="2514601" cy="1636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6200" y="4238655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more such enantiomeric pairs!</a:t>
            </a:r>
            <a:endParaRPr lang="en-US" sz="2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953000"/>
            <a:ext cx="5715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113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1423" y="152400"/>
            <a:ext cx="8761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Chirality Associated with Tetrahedral Carbon Atom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2608" y="990600"/>
            <a:ext cx="882006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/>
            </a:pPr>
            <a:r>
              <a:rPr lang="en-IN" sz="2000" b="1" kern="0" dirty="0" smtClean="0">
                <a:solidFill>
                  <a:srgbClr val="87319F"/>
                </a:solidFill>
                <a:ea typeface="ＭＳ Ｐゴシック"/>
              </a:rPr>
              <a:t>There can be many reasons for chirality to occur. We will discuss some of them.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/>
            </a:pPr>
            <a:r>
              <a:rPr lang="en-IN" sz="2000" b="1" kern="0" dirty="0" smtClean="0">
                <a:solidFill>
                  <a:srgbClr val="87319F"/>
                </a:solidFill>
                <a:ea typeface="ＭＳ Ｐゴシック"/>
              </a:rPr>
              <a:t>If </a:t>
            </a:r>
            <a:r>
              <a:rPr lang="en-IN" sz="2000" b="1" kern="0" dirty="0">
                <a:solidFill>
                  <a:srgbClr val="87319F"/>
                </a:solidFill>
                <a:ea typeface="ＭＳ Ｐゴシック"/>
              </a:rPr>
              <a:t>a carbon atom is bonded to 4 unique groups of </a:t>
            </a:r>
            <a:r>
              <a:rPr lang="en-IN" sz="2000" b="1" kern="0" dirty="0" smtClean="0">
                <a:solidFill>
                  <a:srgbClr val="87319F"/>
                </a:solidFill>
                <a:ea typeface="ＭＳ Ｐゴシック"/>
              </a:rPr>
              <a:t>atoms, it results in chirality.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87319F"/>
              </a:solidFill>
              <a:effectLst/>
              <a:uLnTx/>
              <a:uFillTx/>
              <a:ea typeface="ＭＳ Ｐゴシック"/>
            </a:endParaRP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87319F"/>
                </a:solidFill>
                <a:effectLst/>
                <a:uLnTx/>
                <a:uFillTx/>
                <a:ea typeface="ＭＳ Ｐゴシック"/>
              </a:rPr>
              <a:t>Such a carbon atom is referred to being as “chiral”.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1"/>
          <a:stretch/>
        </p:blipFill>
        <p:spPr>
          <a:xfrm>
            <a:off x="304800" y="3276600"/>
            <a:ext cx="8534400" cy="26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9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37097" y="152400"/>
            <a:ext cx="3869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Achiral Carbon Atoms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2608" y="1117937"/>
            <a:ext cx="88200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/>
            </a:pPr>
            <a:r>
              <a:rPr lang="en-IN" sz="2000" b="1" kern="0" dirty="0">
                <a:solidFill>
                  <a:srgbClr val="87319F"/>
                </a:solidFill>
                <a:ea typeface="ＭＳ Ｐゴシック"/>
              </a:rPr>
              <a:t>When the mirror image of an achiral structure is rotated, and the structures can be aligned with each other, their mirror images are said to be superimposable.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4"/>
          <a:stretch/>
        </p:blipFill>
        <p:spPr>
          <a:xfrm>
            <a:off x="838200" y="2667000"/>
            <a:ext cx="7467600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1855" y="152400"/>
            <a:ext cx="5920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B533BF"/>
                </a:solidFill>
              </a:rPr>
              <a:t>Conformationally</a:t>
            </a:r>
            <a:r>
              <a:rPr lang="en-US" sz="3200" b="1" dirty="0" smtClean="0">
                <a:solidFill>
                  <a:srgbClr val="B533BF"/>
                </a:solidFill>
              </a:rPr>
              <a:t> Mobile Systems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2608" y="914400"/>
            <a:ext cx="89351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/>
            </a:pPr>
            <a:r>
              <a:rPr lang="en-IN" sz="2000" b="1" kern="0" dirty="0">
                <a:solidFill>
                  <a:srgbClr val="87319F"/>
                </a:solidFill>
                <a:ea typeface="ＭＳ Ｐゴシック"/>
              </a:rPr>
              <a:t>Should the (cis)-1,2-dimethylcyclohexane </a:t>
            </a:r>
            <a:r>
              <a:rPr lang="en-IN" sz="2000" b="1" kern="0" dirty="0" smtClean="0">
                <a:solidFill>
                  <a:srgbClr val="87319F"/>
                </a:solidFill>
                <a:ea typeface="ＭＳ Ｐゴシック"/>
              </a:rPr>
              <a:t>chair conformation be </a:t>
            </a:r>
            <a:r>
              <a:rPr lang="en-IN" sz="2000" b="1" kern="0" dirty="0">
                <a:solidFill>
                  <a:srgbClr val="87319F"/>
                </a:solidFill>
                <a:ea typeface="ＭＳ Ｐゴシック"/>
              </a:rPr>
              <a:t>chiral or achiral</a:t>
            </a:r>
            <a:r>
              <a:rPr lang="en-IN" sz="2000" b="1" kern="0" dirty="0" smtClean="0">
                <a:solidFill>
                  <a:srgbClr val="87319F"/>
                </a:solidFill>
                <a:ea typeface="ＭＳ Ｐゴシック"/>
              </a:rPr>
              <a:t>?</a:t>
            </a:r>
            <a:endParaRPr lang="en-IN" sz="2000" b="1" kern="0" dirty="0">
              <a:solidFill>
                <a:srgbClr val="87319F"/>
              </a:solidFill>
              <a:ea typeface="ＭＳ Ｐゴシック"/>
            </a:endParaRP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/>
            </a:pPr>
            <a:r>
              <a:rPr lang="en-IN" sz="2000" b="1" kern="0" dirty="0">
                <a:solidFill>
                  <a:srgbClr val="87319F"/>
                </a:solidFill>
                <a:ea typeface="ＭＳ Ｐゴシック"/>
              </a:rPr>
              <a:t>It is not superimposable on its </a:t>
            </a:r>
            <a:r>
              <a:rPr lang="en-IN" sz="2000" b="1" kern="0" dirty="0" smtClean="0">
                <a:solidFill>
                  <a:srgbClr val="87319F"/>
                </a:solidFill>
                <a:ea typeface="ＭＳ Ｐゴシック"/>
              </a:rPr>
              <a:t>mirror </a:t>
            </a:r>
            <a:r>
              <a:rPr lang="en-IN" sz="2000" b="1" kern="0" dirty="0">
                <a:solidFill>
                  <a:srgbClr val="87319F"/>
                </a:solidFill>
                <a:ea typeface="ＭＳ Ｐゴシック"/>
              </a:rPr>
              <a:t>image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491853"/>
              </p:ext>
            </p:extLst>
          </p:nvPr>
        </p:nvGraphicFramePr>
        <p:xfrm>
          <a:off x="3500221" y="2514600"/>
          <a:ext cx="4910137" cy="16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83" r:id="rId3" imgW="4909676" imgH="1698752" progId="">
                  <p:embed/>
                </p:oleObj>
              </mc:Choice>
              <mc:Fallback>
                <p:oleObj r:id="rId3" imgW="4909676" imgH="1698752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00221" y="2514600"/>
                        <a:ext cx="4910137" cy="169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58953"/>
              </p:ext>
            </p:extLst>
          </p:nvPr>
        </p:nvGraphicFramePr>
        <p:xfrm>
          <a:off x="6175159" y="4417656"/>
          <a:ext cx="2274887" cy="225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84" r:id="rId5" imgW="2275427" imgH="2253488" progId="">
                  <p:embed/>
                </p:oleObj>
              </mc:Choice>
              <mc:Fallback>
                <p:oleObj r:id="rId5" imgW="2275427" imgH="2253488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75159" y="4417656"/>
                        <a:ext cx="2274887" cy="225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ine 4"/>
          <p:cNvSpPr>
            <a:spLocks noChangeShapeType="1"/>
          </p:cNvSpPr>
          <p:nvPr/>
        </p:nvSpPr>
        <p:spPr bwMode="auto">
          <a:xfrm rot="5400000">
            <a:off x="7253864" y="5212201"/>
            <a:ext cx="1331913" cy="0"/>
          </a:xfrm>
          <a:prstGeom prst="line">
            <a:avLst/>
          </a:prstGeom>
          <a:noFill/>
          <a:ln w="38100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rot="5400000">
            <a:off x="7544377" y="6432988"/>
            <a:ext cx="750888" cy="0"/>
          </a:xfrm>
          <a:prstGeom prst="line">
            <a:avLst/>
          </a:prstGeom>
          <a:noFill/>
          <a:ln w="38100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 dirty="0"/>
          </a:p>
        </p:txBody>
      </p:sp>
      <p:graphicFrame>
        <p:nvGraphicFramePr>
          <p:cNvPr id="1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574279"/>
              </p:ext>
            </p:extLst>
          </p:nvPr>
        </p:nvGraphicFramePr>
        <p:xfrm>
          <a:off x="7632483" y="6203594"/>
          <a:ext cx="52546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85" name="CS ChemDraw Drawing" r:id="rId7" imgW="525600" imgH="345240" progId="">
                  <p:embed/>
                </p:oleObj>
              </mc:Choice>
              <mc:Fallback>
                <p:oleObj name="CS ChemDraw Drawing" r:id="rId7" imgW="525600" imgH="345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2483" y="6203594"/>
                        <a:ext cx="525463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Line 7"/>
          <p:cNvSpPr>
            <a:spLocks noChangeShapeType="1"/>
          </p:cNvSpPr>
          <p:nvPr/>
        </p:nvSpPr>
        <p:spPr bwMode="auto">
          <a:xfrm flipH="1" flipV="1">
            <a:off x="5489365" y="3925623"/>
            <a:ext cx="1296988" cy="1474787"/>
          </a:xfrm>
          <a:prstGeom prst="line">
            <a:avLst/>
          </a:prstGeom>
          <a:noFill/>
          <a:ln w="38100">
            <a:solidFill>
              <a:srgbClr val="3232E6"/>
            </a:solidFill>
            <a:prstDash val="dash"/>
            <a:round/>
            <a:headEnd type="none" w="sm" len="sm"/>
            <a:tailEnd type="arrow" w="lg" len="med"/>
          </a:ln>
          <a:effectLst/>
        </p:spPr>
        <p:txBody>
          <a:bodyPr/>
          <a:lstStyle/>
          <a:p>
            <a:endParaRPr lang="en-US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226867"/>
              </p:ext>
            </p:extLst>
          </p:nvPr>
        </p:nvGraphicFramePr>
        <p:xfrm>
          <a:off x="3424021" y="4555768"/>
          <a:ext cx="2262187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86" r:id="rId9" imgW="2262720" imgH="2047748" progId="">
                  <p:embed/>
                </p:oleObj>
              </mc:Choice>
              <mc:Fallback>
                <p:oleObj r:id="rId9" imgW="2262720" imgH="2047748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24021" y="4555768"/>
                        <a:ext cx="2262187" cy="204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Line 4"/>
          <p:cNvSpPr>
            <a:spLocks noChangeShapeType="1"/>
          </p:cNvSpPr>
          <p:nvPr/>
        </p:nvSpPr>
        <p:spPr bwMode="auto">
          <a:xfrm rot="5400000">
            <a:off x="3367664" y="5328973"/>
            <a:ext cx="1331913" cy="0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 rot="5400000">
            <a:off x="3658177" y="6549760"/>
            <a:ext cx="750888" cy="0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 dirty="0"/>
          </a:p>
        </p:txBody>
      </p:sp>
      <p:graphicFrame>
        <p:nvGraphicFramePr>
          <p:cNvPr id="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489902"/>
              </p:ext>
            </p:extLst>
          </p:nvPr>
        </p:nvGraphicFramePr>
        <p:xfrm>
          <a:off x="3763746" y="6332181"/>
          <a:ext cx="490538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87" name="CS ChemDraw Drawing" r:id="rId11" imgW="490459" imgH="322580" progId="">
                  <p:embed/>
                </p:oleObj>
              </mc:Choice>
              <mc:Fallback>
                <p:oleObj name="CS ChemDraw Drawing" r:id="rId11" imgW="490459" imgH="3225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746" y="6332181"/>
                        <a:ext cx="490538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Line 7"/>
          <p:cNvSpPr>
            <a:spLocks noChangeShapeType="1"/>
          </p:cNvSpPr>
          <p:nvPr/>
        </p:nvSpPr>
        <p:spPr bwMode="auto">
          <a:xfrm flipV="1">
            <a:off x="5339907" y="3925622"/>
            <a:ext cx="1296988" cy="1474787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  <a:round/>
            <a:headEnd type="none" w="sm" len="sm"/>
            <a:tailEnd type="arrow" w="lg" len="med"/>
          </a:ln>
          <a:effectLst/>
        </p:spPr>
        <p:txBody>
          <a:bodyPr/>
          <a:lstStyle/>
          <a:p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5988401" y="2336183"/>
            <a:ext cx="0" cy="158943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988401" y="5036000"/>
            <a:ext cx="0" cy="174157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91543" y="1992608"/>
            <a:ext cx="1393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70C0"/>
                </a:solidFill>
              </a:rPr>
              <a:t>Mirror plane</a:t>
            </a: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6408" y="3699800"/>
            <a:ext cx="32963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/>
            </a:pPr>
            <a:r>
              <a:rPr lang="en-IN" sz="2000" b="1" kern="0" dirty="0">
                <a:solidFill>
                  <a:srgbClr val="00B050"/>
                </a:solidFill>
                <a:ea typeface="ＭＳ Ｐゴシック"/>
              </a:rPr>
              <a:t>The freely interconverting mirror images cancel out their optical rotation, so it is achiral</a:t>
            </a:r>
          </a:p>
        </p:txBody>
      </p:sp>
    </p:spTree>
    <p:extLst>
      <p:ext uri="{BB962C8B-B14F-4D97-AF65-F5344CB8AC3E}">
        <p14:creationId xmlns:p14="http://schemas.microsoft.com/office/powerpoint/2010/main" val="27351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8" grpId="0" animBg="1"/>
      <p:bldP spid="19" grpId="0" animBg="1"/>
      <p:bldP spid="21" grpId="0" animBg="1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460" y="152400"/>
            <a:ext cx="7087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i="1" kern="0" dirty="0" smtClean="0">
                <a:solidFill>
                  <a:srgbClr val="87319F"/>
                </a:solidFill>
                <a:ea typeface="ＭＳ Ｐゴシック"/>
              </a:rPr>
              <a:t>trans</a:t>
            </a:r>
            <a:r>
              <a:rPr lang="en-IN" sz="3200" b="1" kern="0" dirty="0" smtClean="0">
                <a:solidFill>
                  <a:srgbClr val="87319F"/>
                </a:solidFill>
                <a:ea typeface="ＭＳ Ｐゴシック"/>
              </a:rPr>
              <a:t>-1,2-dimethylcyclohexane is Chiral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2608" y="914400"/>
            <a:ext cx="88200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/>
            </a:pPr>
            <a:r>
              <a:rPr lang="en-IN" sz="2000" b="1" kern="0" dirty="0">
                <a:solidFill>
                  <a:srgbClr val="87319F"/>
                </a:solidFill>
                <a:ea typeface="ＭＳ Ｐゴシック"/>
              </a:rPr>
              <a:t>Should the </a:t>
            </a:r>
            <a:r>
              <a:rPr lang="en-IN" sz="2000" b="1" kern="0" dirty="0" smtClean="0">
                <a:solidFill>
                  <a:srgbClr val="87319F"/>
                </a:solidFill>
                <a:ea typeface="ＭＳ Ｐゴシック"/>
              </a:rPr>
              <a:t>(trans)-</a:t>
            </a:r>
            <a:r>
              <a:rPr lang="en-IN" sz="2000" b="1" kern="0" dirty="0">
                <a:solidFill>
                  <a:srgbClr val="87319F"/>
                </a:solidFill>
                <a:ea typeface="ＭＳ Ｐゴシック"/>
              </a:rPr>
              <a:t>1,2-dimethylcyclohexane chair conformation be chiral or achiral</a:t>
            </a:r>
            <a:r>
              <a:rPr lang="en-IN" sz="2000" b="1" kern="0" dirty="0" smtClean="0">
                <a:solidFill>
                  <a:srgbClr val="87319F"/>
                </a:solidFill>
                <a:ea typeface="ＭＳ Ｐゴシック"/>
              </a:rPr>
              <a:t>?</a:t>
            </a:r>
            <a:endParaRPr lang="en-IN" sz="2000" b="1" kern="0" dirty="0">
              <a:solidFill>
                <a:srgbClr val="87319F"/>
              </a:solidFill>
              <a:ea typeface="ＭＳ Ｐゴシック"/>
            </a:endParaRP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/>
            </a:pPr>
            <a:r>
              <a:rPr lang="en-IN" sz="2000" b="1" kern="0" dirty="0">
                <a:solidFill>
                  <a:srgbClr val="87319F"/>
                </a:solidFill>
                <a:ea typeface="ＭＳ Ｐゴシック"/>
              </a:rPr>
              <a:t>It is </a:t>
            </a:r>
            <a:r>
              <a:rPr lang="en-IN" sz="2000" b="1" kern="0" dirty="0" smtClean="0">
                <a:solidFill>
                  <a:srgbClr val="87319F"/>
                </a:solidFill>
                <a:ea typeface="ＭＳ Ｐゴシック"/>
              </a:rPr>
              <a:t>also not </a:t>
            </a:r>
            <a:r>
              <a:rPr lang="en-IN" sz="2000" b="1" kern="0" dirty="0">
                <a:solidFill>
                  <a:srgbClr val="87319F"/>
                </a:solidFill>
                <a:ea typeface="ＭＳ Ｐゴシック"/>
              </a:rPr>
              <a:t>superimposable on its </a:t>
            </a:r>
            <a:r>
              <a:rPr lang="en-IN" sz="2000" b="1" kern="0" dirty="0" smtClean="0">
                <a:solidFill>
                  <a:srgbClr val="87319F"/>
                </a:solidFill>
                <a:ea typeface="ＭＳ Ｐゴシック"/>
              </a:rPr>
              <a:t>mirror </a:t>
            </a:r>
            <a:r>
              <a:rPr lang="en-IN" sz="2000" b="1" kern="0" dirty="0">
                <a:solidFill>
                  <a:srgbClr val="87319F"/>
                </a:solidFill>
                <a:ea typeface="ＭＳ Ｐゴシック"/>
              </a:rPr>
              <a:t>image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970062"/>
              </p:ext>
            </p:extLst>
          </p:nvPr>
        </p:nvGraphicFramePr>
        <p:xfrm>
          <a:off x="1905000" y="2540357"/>
          <a:ext cx="4910137" cy="16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3" r:id="rId3" imgW="4909676" imgH="1698752" progId="">
                  <p:embed/>
                </p:oleObj>
              </mc:Choice>
              <mc:Fallback>
                <p:oleObj r:id="rId3" imgW="4909676" imgH="1698752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5000" y="2540357"/>
                        <a:ext cx="4910137" cy="169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638931"/>
              </p:ext>
            </p:extLst>
          </p:nvPr>
        </p:nvGraphicFramePr>
        <p:xfrm>
          <a:off x="4579938" y="4273550"/>
          <a:ext cx="2274887" cy="259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4" r:id="rId5" imgW="2275427" imgH="2591816" progId="">
                  <p:embed/>
                </p:oleObj>
              </mc:Choice>
              <mc:Fallback>
                <p:oleObj r:id="rId5" imgW="2275427" imgH="2591816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9938" y="4273550"/>
                        <a:ext cx="2274887" cy="2592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807103"/>
              </p:ext>
            </p:extLst>
          </p:nvPr>
        </p:nvGraphicFramePr>
        <p:xfrm>
          <a:off x="1641475" y="4549775"/>
          <a:ext cx="2638425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5" r:id="rId7" imgW="2637807" imgH="2113280" progId="">
                  <p:embed/>
                </p:oleObj>
              </mc:Choice>
              <mc:Fallback>
                <p:oleObj r:id="rId7" imgW="2637807" imgH="2113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41475" y="4549775"/>
                        <a:ext cx="2638425" cy="2112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/>
          <p:cNvCxnSpPr/>
          <p:nvPr/>
        </p:nvCxnSpPr>
        <p:spPr>
          <a:xfrm>
            <a:off x="4393180" y="2361940"/>
            <a:ext cx="0" cy="158943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93180" y="5061757"/>
            <a:ext cx="0" cy="174157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44686" y="1992608"/>
            <a:ext cx="1393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70C0"/>
                </a:solidFill>
              </a:rPr>
              <a:t>Mirror plane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52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Why do We Study Conformations?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>
          <a:xfrm>
            <a:off x="151388" y="762000"/>
            <a:ext cx="8764012" cy="1524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Conformations can dictate reactivity.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517820"/>
              </p:ext>
            </p:extLst>
          </p:nvPr>
        </p:nvGraphicFramePr>
        <p:xfrm>
          <a:off x="534988" y="1354810"/>
          <a:ext cx="3582987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50" r:id="rId3" imgW="3583657" imgH="1035812" progId="">
                  <p:embed/>
                </p:oleObj>
              </mc:Choice>
              <mc:Fallback>
                <p:oleObj r:id="rId3" imgW="3583657" imgH="1035812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4988" y="1354810"/>
                        <a:ext cx="3582987" cy="103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977403"/>
              </p:ext>
            </p:extLst>
          </p:nvPr>
        </p:nvGraphicFramePr>
        <p:xfrm>
          <a:off x="5106988" y="1305598"/>
          <a:ext cx="3614737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51" r:id="rId5" imgW="3614660" imgH="1084580" progId="">
                  <p:embed/>
                </p:oleObj>
              </mc:Choice>
              <mc:Fallback>
                <p:oleObj r:id="rId5" imgW="3614660" imgH="10845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06988" y="1305598"/>
                        <a:ext cx="3614737" cy="1084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381000" y="1219200"/>
            <a:ext cx="3811012" cy="12192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4954012" y="1219200"/>
            <a:ext cx="3811012" cy="12192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6"/>
          <p:cNvSpPr txBox="1">
            <a:spLocks noChangeArrowheads="1"/>
          </p:cNvSpPr>
          <p:nvPr/>
        </p:nvSpPr>
        <p:spPr>
          <a:xfrm>
            <a:off x="151388" y="2590800"/>
            <a:ext cx="8764012" cy="457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Let’s draw the conformations of cyclohexane derivative 1.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947556"/>
              </p:ext>
            </p:extLst>
          </p:nvPr>
        </p:nvGraphicFramePr>
        <p:xfrm>
          <a:off x="1286654" y="3593183"/>
          <a:ext cx="1999703" cy="822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52" r:id="rId7" imgW="1333135" imgH="548132" progId="">
                  <p:embed/>
                </p:oleObj>
              </mc:Choice>
              <mc:Fallback>
                <p:oleObj r:id="rId7" imgW="1333135" imgH="548132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86654" y="3593183"/>
                        <a:ext cx="1999703" cy="822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982591" y="4355068"/>
            <a:ext cx="264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most stable conformation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202586"/>
              </p:ext>
            </p:extLst>
          </p:nvPr>
        </p:nvGraphicFramePr>
        <p:xfrm>
          <a:off x="3886200" y="3098758"/>
          <a:ext cx="3151187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53" r:id="rId9" imgW="2102622" imgH="1113536" progId="">
                  <p:embed/>
                </p:oleObj>
              </mc:Choice>
              <mc:Fallback>
                <p:oleObj r:id="rId9" imgW="2102622" imgH="1113536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86200" y="3098758"/>
                        <a:ext cx="3151187" cy="167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296104"/>
              </p:ext>
            </p:extLst>
          </p:nvPr>
        </p:nvGraphicFramePr>
        <p:xfrm>
          <a:off x="1286654" y="2895600"/>
          <a:ext cx="1999703" cy="3697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54" r:id="rId11" imgW="1333135" imgH="2465324" progId="">
                  <p:embed/>
                </p:oleObj>
              </mc:Choice>
              <mc:Fallback>
                <p:oleObj r:id="rId11" imgW="1333135" imgH="2465324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86654" y="2895600"/>
                        <a:ext cx="1999703" cy="36979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482105"/>
              </p:ext>
            </p:extLst>
          </p:nvPr>
        </p:nvGraphicFramePr>
        <p:xfrm>
          <a:off x="3886200" y="3048000"/>
          <a:ext cx="3069311" cy="3476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55" r:id="rId13" imgW="2046207" imgH="2317496" progId="">
                  <p:embed/>
                </p:oleObj>
              </mc:Choice>
              <mc:Fallback>
                <p:oleObj r:id="rId13" imgW="2046207" imgH="2317496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6200" y="3048000"/>
                        <a:ext cx="3069311" cy="3476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087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42841" y="152400"/>
            <a:ext cx="3258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Optical Isomerism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889897"/>
            <a:ext cx="8610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ＭＳ Ｐゴシック"/>
              </a:rPr>
              <a:t>Do we need to draw mirror images every time </a:t>
            </a:r>
          </a:p>
          <a:p>
            <a:pPr marR="0" lvl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ＭＳ Ｐゴシック"/>
              </a:rPr>
              <a:t>we want to think about</a:t>
            </a:r>
            <a:r>
              <a:rPr kumimoji="0" lang="en-US" sz="2000" b="0" i="1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ＭＳ Ｐゴシック"/>
              </a:rPr>
              <a:t> </a:t>
            </a:r>
            <a:r>
              <a:rPr lang="en-US" sz="2000" i="1" kern="0" dirty="0" smtClean="0">
                <a:solidFill>
                  <a:srgbClr val="C00000"/>
                </a:solidFill>
                <a:latin typeface="Arial"/>
                <a:ea typeface="ＭＳ Ｐゴシック"/>
              </a:rPr>
              <a:t>enantiomers?</a:t>
            </a:r>
            <a:endParaRPr kumimoji="0" lang="en-US" sz="2000" b="0" i="1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684009"/>
            <a:ext cx="8610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000" i="1" kern="0" dirty="0">
                <a:solidFill>
                  <a:srgbClr val="0070C0"/>
                </a:solidFill>
                <a:latin typeface="Arial"/>
                <a:ea typeface="ＭＳ Ｐゴシック"/>
              </a:rPr>
              <a:t>Enantiomers do not have a plane of symmetry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2159012"/>
            <a:ext cx="86106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000" i="1" kern="0" dirty="0">
                <a:solidFill>
                  <a:srgbClr val="0070C0"/>
                </a:solidFill>
                <a:latin typeface="Arial"/>
                <a:ea typeface="ＭＳ Ｐゴシック"/>
              </a:rPr>
              <a:t>Any molecule which possesses a plane of </a:t>
            </a:r>
            <a:endParaRPr lang="en-US" sz="2000" i="1" kern="0" dirty="0" smtClean="0">
              <a:solidFill>
                <a:srgbClr val="0070C0"/>
              </a:solidFill>
              <a:latin typeface="Arial"/>
              <a:ea typeface="ＭＳ Ｐゴシック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sz="2000" i="1" kern="0" dirty="0" smtClean="0">
                <a:solidFill>
                  <a:srgbClr val="0070C0"/>
                </a:solidFill>
                <a:latin typeface="Arial"/>
                <a:ea typeface="ＭＳ Ｐゴシック"/>
              </a:rPr>
              <a:t>symmetry </a:t>
            </a:r>
            <a:r>
              <a:rPr lang="en-US" sz="2000" i="1" kern="0" dirty="0">
                <a:solidFill>
                  <a:srgbClr val="0070C0"/>
                </a:solidFill>
                <a:latin typeface="Arial"/>
                <a:ea typeface="ＭＳ Ｐゴシック"/>
              </a:rPr>
              <a:t>is superimposable on its mirror </a:t>
            </a:r>
            <a:r>
              <a:rPr lang="en-US" sz="2000" i="1" kern="0" dirty="0" smtClean="0">
                <a:solidFill>
                  <a:srgbClr val="0070C0"/>
                </a:solidFill>
                <a:latin typeface="Arial"/>
                <a:ea typeface="ＭＳ Ｐゴシック"/>
              </a:rPr>
              <a:t>image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sz="2000" i="1" kern="0" dirty="0" smtClean="0">
                <a:solidFill>
                  <a:srgbClr val="0070C0"/>
                </a:solidFill>
                <a:latin typeface="Arial"/>
                <a:ea typeface="ＭＳ Ｐゴシック"/>
              </a:rPr>
              <a:t>and hence is achiral</a:t>
            </a:r>
            <a:endParaRPr lang="en-US" sz="2000" i="1" kern="0" dirty="0">
              <a:solidFill>
                <a:srgbClr val="0070C0"/>
              </a:solidFill>
              <a:latin typeface="Arial"/>
              <a:ea typeface="ＭＳ Ｐゴシック"/>
            </a:endParaRPr>
          </a:p>
        </p:txBody>
      </p:sp>
      <p:pic>
        <p:nvPicPr>
          <p:cNvPr id="11" name="Picture 4" descr="05_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234" y="741064"/>
            <a:ext cx="2867241" cy="2286000"/>
          </a:xfrm>
          <a:prstGeom prst="rect">
            <a:avLst/>
          </a:prstGeom>
          <a:ln w="28575">
            <a:solidFill>
              <a:srgbClr val="C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" name="Picture 4" descr="0008"/>
          <p:cNvPicPr>
            <a:picLocks noChangeAspect="1" noChangeArrowheads="1"/>
          </p:cNvPicPr>
          <p:nvPr/>
        </p:nvPicPr>
        <p:blipFill rotWithShape="1">
          <a:blip r:embed="rId3" cstate="print"/>
          <a:srcRect l="42124"/>
          <a:stretch/>
        </p:blipFill>
        <p:spPr bwMode="auto">
          <a:xfrm>
            <a:off x="4457700" y="3363494"/>
            <a:ext cx="3380713" cy="23678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524000" y="3363494"/>
            <a:ext cx="1728787" cy="232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52399" y="6096000"/>
            <a:ext cx="89160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000" b="1" i="1" kern="0" dirty="0" smtClean="0">
                <a:solidFill>
                  <a:schemeClr val="accent6">
                    <a:lumMod val="75000"/>
                  </a:schemeClr>
                </a:solidFill>
                <a:latin typeface="Arial"/>
                <a:ea typeface="ＭＳ Ｐゴシック"/>
              </a:rPr>
              <a:t>Molecules that have chiral centers but also have a plane of symmetry are referred to as “</a:t>
            </a:r>
            <a:r>
              <a:rPr lang="en-US" sz="2000" b="1" i="1" kern="0" dirty="0" err="1" smtClean="0">
                <a:solidFill>
                  <a:schemeClr val="accent6">
                    <a:lumMod val="75000"/>
                  </a:schemeClr>
                </a:solidFill>
                <a:latin typeface="Arial"/>
                <a:ea typeface="ＭＳ Ｐゴシック"/>
              </a:rPr>
              <a:t>Meso</a:t>
            </a:r>
            <a:r>
              <a:rPr lang="en-US" sz="2000" b="1" i="1" kern="0" dirty="0" smtClean="0">
                <a:solidFill>
                  <a:schemeClr val="accent6">
                    <a:lumMod val="75000"/>
                  </a:schemeClr>
                </a:solidFill>
                <a:latin typeface="Arial"/>
                <a:ea typeface="ＭＳ Ｐゴシック"/>
              </a:rPr>
              <a:t>” compounds.</a:t>
            </a:r>
            <a:endParaRPr lang="en-US" sz="2000" b="1" i="1" kern="0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27447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Conformations Influence Reactivity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>
          <a:xfrm>
            <a:off x="151388" y="762000"/>
            <a:ext cx="8764012" cy="1524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What about the compound 2?.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774408"/>
              </p:ext>
            </p:extLst>
          </p:nvPr>
        </p:nvGraphicFramePr>
        <p:xfrm>
          <a:off x="3146643" y="1315834"/>
          <a:ext cx="3614737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4" r:id="rId3" imgW="3614660" imgH="1084580" progId="">
                  <p:embed/>
                </p:oleObj>
              </mc:Choice>
              <mc:Fallback>
                <p:oleObj r:id="rId3" imgW="3614660" imgH="10845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6643" y="1315834"/>
                        <a:ext cx="3614737" cy="1084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2993667" y="1229436"/>
            <a:ext cx="3811012" cy="12192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6"/>
          <p:cNvSpPr txBox="1">
            <a:spLocks noChangeArrowheads="1"/>
          </p:cNvSpPr>
          <p:nvPr/>
        </p:nvSpPr>
        <p:spPr>
          <a:xfrm>
            <a:off x="151388" y="2590800"/>
            <a:ext cx="8764012" cy="457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Let’s draw the conformations of cyclohexane derivative 2.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9696" y="4241421"/>
            <a:ext cx="8776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1" dirty="0" smtClean="0">
                <a:solidFill>
                  <a:schemeClr val="accent6">
                    <a:lumMod val="75000"/>
                  </a:schemeClr>
                </a:solidFill>
              </a:rPr>
              <a:t>Both similar in energy so there is no significant preference for one over the other</a:t>
            </a:r>
            <a:endParaRPr lang="en-IN" sz="20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152537"/>
              </p:ext>
            </p:extLst>
          </p:nvPr>
        </p:nvGraphicFramePr>
        <p:xfrm>
          <a:off x="1682108" y="3048000"/>
          <a:ext cx="5758196" cy="110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5" r:id="rId5" imgW="3838797" imgH="737108" progId="">
                  <p:embed/>
                </p:oleObj>
              </mc:Choice>
              <mc:Fallback>
                <p:oleObj r:id="rId5" imgW="3838797" imgH="737108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2108" y="3048000"/>
                        <a:ext cx="5758196" cy="110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278032"/>
              </p:ext>
            </p:extLst>
          </p:nvPr>
        </p:nvGraphicFramePr>
        <p:xfrm>
          <a:off x="1692902" y="3031998"/>
          <a:ext cx="5758196" cy="2911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6" r:id="rId7" imgW="3838797" imgH="1941068" progId="">
                  <p:embed/>
                </p:oleObj>
              </mc:Choice>
              <mc:Fallback>
                <p:oleObj r:id="rId7" imgW="3838797" imgH="1941068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92902" y="3031998"/>
                        <a:ext cx="5758196" cy="2911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61308" y="6172200"/>
            <a:ext cx="7744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1" u="sng" dirty="0" smtClean="0">
                <a:solidFill>
                  <a:srgbClr val="DD114B"/>
                </a:solidFill>
              </a:rPr>
              <a:t>No possibility of epoxide formation from either of these conformations!</a:t>
            </a:r>
            <a:endParaRPr lang="en-IN" sz="2000" b="1" i="1" u="sng" dirty="0">
              <a:solidFill>
                <a:srgbClr val="DD11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3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4" grpId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524000" y="2286000"/>
            <a:ext cx="6096000" cy="144780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Conformations Influence Reactivity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>
          <a:xfrm>
            <a:off x="151388" y="914400"/>
            <a:ext cx="8764012" cy="533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2-Aminocyclohexanols also exhibit such conformation dependent reactivity.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370624"/>
              </p:ext>
            </p:extLst>
          </p:nvPr>
        </p:nvGraphicFramePr>
        <p:xfrm>
          <a:off x="1742282" y="2495266"/>
          <a:ext cx="56594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23" r:id="rId3" imgW="5659850" imgH="1130300" progId="">
                  <p:embed/>
                </p:oleObj>
              </mc:Choice>
              <mc:Fallback>
                <p:oleObj r:id="rId3" imgW="5659850" imgH="11303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2282" y="2495266"/>
                        <a:ext cx="5659437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546558"/>
              </p:ext>
            </p:extLst>
          </p:nvPr>
        </p:nvGraphicFramePr>
        <p:xfrm>
          <a:off x="1785144" y="4976386"/>
          <a:ext cx="5573713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24" r:id="rId5" imgW="5574465" imgH="1357376" progId="">
                  <p:embed/>
                </p:oleObj>
              </mc:Choice>
              <mc:Fallback>
                <p:oleObj r:id="rId5" imgW="5574465" imgH="1357376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85144" y="4976386"/>
                        <a:ext cx="5573713" cy="1357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ounded Rectangle 14"/>
          <p:cNvSpPr/>
          <p:nvPr/>
        </p:nvSpPr>
        <p:spPr>
          <a:xfrm>
            <a:off x="1524000" y="4953000"/>
            <a:ext cx="6096000" cy="144780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6"/>
          <p:cNvSpPr txBox="1">
            <a:spLocks noChangeArrowheads="1"/>
          </p:cNvSpPr>
          <p:nvPr/>
        </p:nvSpPr>
        <p:spPr>
          <a:xfrm>
            <a:off x="151388" y="1447996"/>
            <a:ext cx="8992612" cy="6094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en-US" sz="2000" b="1" i="1" dirty="0" smtClean="0">
                <a:solidFill>
                  <a:schemeClr val="accent6">
                    <a:lumMod val="75000"/>
                  </a:schemeClr>
                </a:solidFill>
                <a:ea typeface="ＭＳ Ｐゴシック" pitchFamily="80" charset="-128"/>
              </a:rPr>
              <a:t>trans</a:t>
            </a:r>
            <a:r>
              <a:rPr lang="en-US" altLang="en-US" sz="2000" b="1" dirty="0" smtClean="0">
                <a:solidFill>
                  <a:schemeClr val="accent6">
                    <a:lumMod val="75000"/>
                  </a:schemeClr>
                </a:solidFill>
                <a:ea typeface="ＭＳ Ｐゴシック" pitchFamily="80" charset="-128"/>
              </a:rPr>
              <a:t>-2-Aminocyclohexanol affords </a:t>
            </a:r>
            <a:r>
              <a:rPr lang="en-US" altLang="en-US" sz="2000" b="1" dirty="0" err="1" smtClean="0">
                <a:solidFill>
                  <a:schemeClr val="accent6">
                    <a:lumMod val="75000"/>
                  </a:schemeClr>
                </a:solidFill>
                <a:ea typeface="ＭＳ Ｐゴシック" pitchFamily="80" charset="-128"/>
              </a:rPr>
              <a:t>cyclopentane</a:t>
            </a:r>
            <a:r>
              <a:rPr lang="en-US" altLang="en-US" sz="2000" b="1" dirty="0" smtClean="0">
                <a:solidFill>
                  <a:schemeClr val="accent6">
                    <a:lumMod val="75000"/>
                  </a:schemeClr>
                </a:solidFill>
                <a:ea typeface="ＭＳ Ｐゴシック" pitchFamily="80" charset="-128"/>
              </a:rPr>
              <a:t> </a:t>
            </a:r>
            <a:r>
              <a:rPr lang="en-US" altLang="en-US" sz="2000" b="1" dirty="0" err="1" smtClean="0">
                <a:solidFill>
                  <a:schemeClr val="accent6">
                    <a:lumMod val="75000"/>
                  </a:schemeClr>
                </a:solidFill>
                <a:ea typeface="ＭＳ Ｐゴシック" pitchFamily="80" charset="-128"/>
              </a:rPr>
              <a:t>carboxaldehyde</a:t>
            </a:r>
            <a:r>
              <a:rPr lang="en-US" altLang="en-US" sz="2000" b="1" dirty="0" smtClean="0">
                <a:solidFill>
                  <a:schemeClr val="accent6">
                    <a:lumMod val="75000"/>
                  </a:schemeClr>
                </a:solidFill>
                <a:ea typeface="ＭＳ Ｐゴシック" pitchFamily="80" charset="-128"/>
              </a:rPr>
              <a:t> as the major product</a:t>
            </a:r>
            <a:endParaRPr lang="en-US" altLang="en-US" sz="1600" b="1" dirty="0" smtClean="0">
              <a:solidFill>
                <a:schemeClr val="accent6">
                  <a:lumMod val="75000"/>
                </a:schemeClr>
              </a:solidFill>
              <a:ea typeface="ＭＳ Ｐゴシック" pitchFamily="80" charset="-128"/>
            </a:endParaRPr>
          </a:p>
        </p:txBody>
      </p:sp>
      <p:sp>
        <p:nvSpPr>
          <p:cNvPr id="18" name="Rectangle 6"/>
          <p:cNvSpPr txBox="1">
            <a:spLocks noChangeArrowheads="1"/>
          </p:cNvSpPr>
          <p:nvPr/>
        </p:nvSpPr>
        <p:spPr>
          <a:xfrm>
            <a:off x="151388" y="4097936"/>
            <a:ext cx="8992612" cy="6094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en-US" sz="2000" b="1" i="1" dirty="0" smtClean="0">
                <a:solidFill>
                  <a:schemeClr val="accent6">
                    <a:lumMod val="75000"/>
                  </a:schemeClr>
                </a:solidFill>
                <a:ea typeface="ＭＳ Ｐゴシック" pitchFamily="80" charset="-128"/>
              </a:rPr>
              <a:t>cis</a:t>
            </a:r>
            <a:r>
              <a:rPr lang="en-US" altLang="en-US" sz="2000" b="1" dirty="0" smtClean="0">
                <a:solidFill>
                  <a:schemeClr val="accent6">
                    <a:lumMod val="75000"/>
                  </a:schemeClr>
                </a:solidFill>
                <a:ea typeface="ＭＳ Ｐゴシック" pitchFamily="80" charset="-128"/>
              </a:rPr>
              <a:t>-2-Aminocyclohexanol affords an  ~1:1 mixture of </a:t>
            </a:r>
            <a:r>
              <a:rPr lang="en-US" altLang="en-US" sz="2000" b="1" dirty="0" err="1" smtClean="0">
                <a:solidFill>
                  <a:schemeClr val="accent6">
                    <a:lumMod val="75000"/>
                  </a:schemeClr>
                </a:solidFill>
                <a:ea typeface="ＭＳ Ｐゴシック" pitchFamily="80" charset="-128"/>
              </a:rPr>
              <a:t>cyclopentane</a:t>
            </a:r>
            <a:r>
              <a:rPr lang="en-US" altLang="en-US" sz="2000" b="1" dirty="0" smtClean="0">
                <a:solidFill>
                  <a:schemeClr val="accent6">
                    <a:lumMod val="75000"/>
                  </a:schemeClr>
                </a:solidFill>
                <a:ea typeface="ＭＳ Ｐゴシック" pitchFamily="80" charset="-128"/>
              </a:rPr>
              <a:t> </a:t>
            </a:r>
            <a:r>
              <a:rPr lang="en-US" altLang="en-US" sz="2000" b="1" dirty="0" err="1" smtClean="0">
                <a:solidFill>
                  <a:schemeClr val="accent6">
                    <a:lumMod val="75000"/>
                  </a:schemeClr>
                </a:solidFill>
                <a:ea typeface="ＭＳ Ｐゴシック" pitchFamily="80" charset="-128"/>
              </a:rPr>
              <a:t>carboxaldehyde</a:t>
            </a:r>
            <a:r>
              <a:rPr lang="en-US" altLang="en-US" sz="2000" b="1" dirty="0" smtClean="0">
                <a:solidFill>
                  <a:schemeClr val="accent6">
                    <a:lumMod val="75000"/>
                  </a:schemeClr>
                </a:solidFill>
                <a:ea typeface="ＭＳ Ｐゴシック" pitchFamily="80" charset="-128"/>
              </a:rPr>
              <a:t> and cyclohexanone </a:t>
            </a:r>
            <a:endParaRPr lang="en-US" altLang="en-US" sz="1600" b="1" dirty="0" smtClean="0">
              <a:solidFill>
                <a:schemeClr val="accent6">
                  <a:lumMod val="75000"/>
                </a:schemeClr>
              </a:solidFill>
              <a:ea typeface="ＭＳ Ｐゴシック" pitchFamily="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625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Conformations Influence Reactivity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>
          <a:xfrm>
            <a:off x="130123" y="941696"/>
            <a:ext cx="8764012" cy="7347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en-US" sz="2000" b="1" i="1" dirty="0" smtClean="0">
                <a:solidFill>
                  <a:srgbClr val="87319F"/>
                </a:solidFill>
                <a:ea typeface="ＭＳ Ｐゴシック" pitchFamily="80" charset="-128"/>
              </a:rPr>
              <a:t>trans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-2-Aminocyclohexanol has a preferred major conformation wherein both substituents are equatorial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071923"/>
              </p:ext>
            </p:extLst>
          </p:nvPr>
        </p:nvGraphicFramePr>
        <p:xfrm>
          <a:off x="152400" y="2057400"/>
          <a:ext cx="2006564" cy="3926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50" r:id="rId3" imgW="1337709" imgH="2617724" progId="">
                  <p:embed/>
                </p:oleObj>
              </mc:Choice>
              <mc:Fallback>
                <p:oleObj r:id="rId3" imgW="1337709" imgH="2617724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2057400"/>
                        <a:ext cx="2006564" cy="3926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004097"/>
              </p:ext>
            </p:extLst>
          </p:nvPr>
        </p:nvGraphicFramePr>
        <p:xfrm>
          <a:off x="2209800" y="1743075"/>
          <a:ext cx="6745288" cy="473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51" r:id="rId5" imgW="4495454" imgH="3157220" progId="">
                  <p:embed/>
                </p:oleObj>
              </mc:Choice>
              <mc:Fallback>
                <p:oleObj r:id="rId5" imgW="4495454" imgH="31572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09800" y="1743075"/>
                        <a:ext cx="6745288" cy="4735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65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Conformations Influence Reactivity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>
          <a:xfrm>
            <a:off x="130123" y="865496"/>
            <a:ext cx="8764012" cy="7347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en-US" sz="2000" b="1" i="1" dirty="0" smtClean="0">
                <a:solidFill>
                  <a:srgbClr val="87319F"/>
                </a:solidFill>
                <a:ea typeface="ＭＳ Ｐゴシック" pitchFamily="80" charset="-128"/>
              </a:rPr>
              <a:t>cis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-2-Aminocyclohexanols has two conformations both of which have one substituent in the equatorial position and the other in axial position.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994792"/>
              </p:ext>
            </p:extLst>
          </p:nvPr>
        </p:nvGraphicFramePr>
        <p:xfrm>
          <a:off x="77788" y="1981200"/>
          <a:ext cx="2108200" cy="444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72" r:id="rId3" imgW="1405814" imgH="2962148" progId="">
                  <p:embed/>
                </p:oleObj>
              </mc:Choice>
              <mc:Fallback>
                <p:oleObj r:id="rId3" imgW="1405814" imgH="2962148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788" y="1981200"/>
                        <a:ext cx="2108200" cy="444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341721"/>
              </p:ext>
            </p:extLst>
          </p:nvPr>
        </p:nvGraphicFramePr>
        <p:xfrm>
          <a:off x="2133600" y="1752600"/>
          <a:ext cx="6916239" cy="4788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73" r:id="rId5" imgW="4610826" imgH="3192272" progId="">
                  <p:embed/>
                </p:oleObj>
              </mc:Choice>
              <mc:Fallback>
                <p:oleObj r:id="rId5" imgW="4610826" imgH="3192272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3600" y="1752600"/>
                        <a:ext cx="6916239" cy="4788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321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B533BF"/>
                </a:solidFill>
              </a:rPr>
              <a:t>If One Cyclohexane Ring is Not Tickling Your Brain Cells…..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03" y="2512579"/>
            <a:ext cx="5817394" cy="419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/>
          <p:cNvSpPr txBox="1">
            <a:spLocks noChangeArrowheads="1"/>
          </p:cNvSpPr>
          <p:nvPr/>
        </p:nvSpPr>
        <p:spPr>
          <a:xfrm>
            <a:off x="151388" y="1229618"/>
            <a:ext cx="8764012" cy="1524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en-US" sz="2000" b="1" dirty="0" err="1" smtClean="0">
                <a:solidFill>
                  <a:srgbClr val="87319F"/>
                </a:solidFill>
                <a:ea typeface="ＭＳ Ｐゴシック" pitchFamily="80" charset="-128"/>
              </a:rPr>
              <a:t>Decalins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 are fused bicyclic compounds (10 carbon atoms) wherein the ring junctions can be either </a:t>
            </a:r>
            <a:r>
              <a:rPr lang="en-US" altLang="en-US" sz="2000" b="1" i="1" dirty="0" smtClean="0">
                <a:solidFill>
                  <a:srgbClr val="87319F"/>
                </a:solidFill>
                <a:ea typeface="ＭＳ Ｐゴシック" pitchFamily="80" charset="-128"/>
              </a:rPr>
              <a:t>cis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- or </a:t>
            </a:r>
            <a:r>
              <a:rPr lang="en-US" altLang="en-US" sz="2000" b="1" i="1" dirty="0" smtClean="0">
                <a:solidFill>
                  <a:srgbClr val="87319F"/>
                </a:solidFill>
                <a:ea typeface="ＭＳ Ｐゴシック" pitchFamily="80" charset="-128"/>
              </a:rPr>
              <a:t>trans</a:t>
            </a: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.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The six-membered rings in cis- and trans-</a:t>
            </a:r>
            <a:r>
              <a:rPr lang="en-IN" altLang="en-US" sz="2000" b="1" dirty="0" err="1">
                <a:solidFill>
                  <a:srgbClr val="87319F"/>
                </a:solidFill>
                <a:ea typeface="ＭＳ Ｐゴシック" pitchFamily="80" charset="-128"/>
              </a:rPr>
              <a:t>decalin</a:t>
            </a:r>
            <a:r>
              <a:rPr lang="en-IN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 assume chair conformations.</a:t>
            </a:r>
            <a:endParaRPr lang="en-US" altLang="en-US" sz="2000" b="1" dirty="0" smtClean="0">
              <a:solidFill>
                <a:srgbClr val="87319F"/>
              </a:solidFill>
              <a:ea typeface="ＭＳ Ｐゴシック" pitchFamily="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830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0123" y="152400"/>
            <a:ext cx="888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err="1" smtClean="0">
                <a:solidFill>
                  <a:srgbClr val="B533BF"/>
                </a:solidFill>
              </a:rPr>
              <a:t>Decalin</a:t>
            </a:r>
            <a:r>
              <a:rPr lang="en-IN" sz="3200" b="1" dirty="0" smtClean="0">
                <a:solidFill>
                  <a:srgbClr val="B533BF"/>
                </a:solidFill>
              </a:rPr>
              <a:t> Ring System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5" name="Rectangle 6"/>
          <p:cNvSpPr txBox="1">
            <a:spLocks noChangeArrowheads="1"/>
          </p:cNvSpPr>
          <p:nvPr/>
        </p:nvSpPr>
        <p:spPr>
          <a:xfrm>
            <a:off x="149616" y="838200"/>
            <a:ext cx="8764012" cy="1905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US" altLang="en-US" sz="2000" b="1" dirty="0" smtClean="0">
                <a:solidFill>
                  <a:srgbClr val="87319F"/>
                </a:solidFill>
                <a:ea typeface="ＭＳ Ｐゴシック" pitchFamily="80" charset="-128"/>
              </a:rPr>
              <a:t>In </a:t>
            </a:r>
            <a:r>
              <a:rPr lang="en-US" altLang="en-US" sz="2000" b="1" i="1" dirty="0">
                <a:solidFill>
                  <a:srgbClr val="87319F"/>
                </a:solidFill>
                <a:ea typeface="ＭＳ Ｐゴシック" pitchFamily="80" charset="-128"/>
              </a:rPr>
              <a:t>cis</a:t>
            </a:r>
            <a:r>
              <a:rPr lang="en-US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-</a:t>
            </a:r>
            <a:r>
              <a:rPr lang="en-US" altLang="en-US" sz="2000" b="1" dirty="0" err="1">
                <a:solidFill>
                  <a:srgbClr val="87319F"/>
                </a:solidFill>
                <a:ea typeface="ＭＳ Ｐゴシック" pitchFamily="80" charset="-128"/>
              </a:rPr>
              <a:t>decalin</a:t>
            </a:r>
            <a:r>
              <a:rPr lang="en-US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 hydrogen atoms at the bridgehead carbons are on the same face of the rings</a:t>
            </a:r>
          </a:p>
          <a:p>
            <a:pPr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In </a:t>
            </a:r>
            <a:r>
              <a:rPr lang="en-US" altLang="en-US" sz="2000" b="1" i="1" dirty="0">
                <a:solidFill>
                  <a:srgbClr val="87319F"/>
                </a:solidFill>
                <a:ea typeface="ＭＳ Ｐゴシック" pitchFamily="80" charset="-128"/>
              </a:rPr>
              <a:t>trans</a:t>
            </a:r>
            <a:r>
              <a:rPr lang="en-US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-</a:t>
            </a:r>
            <a:r>
              <a:rPr lang="en-US" altLang="en-US" sz="2000" b="1" dirty="0" err="1">
                <a:solidFill>
                  <a:srgbClr val="87319F"/>
                </a:solidFill>
                <a:ea typeface="ＭＳ Ｐゴシック" pitchFamily="80" charset="-128"/>
              </a:rPr>
              <a:t>decalin</a:t>
            </a:r>
            <a:r>
              <a:rPr lang="en-US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, the bridgehead hydrogens are on opposite faces</a:t>
            </a:r>
          </a:p>
          <a:p>
            <a:pPr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87319F"/>
                </a:solidFill>
                <a:ea typeface="ＭＳ Ｐゴシック" pitchFamily="80" charset="-128"/>
              </a:rPr>
              <a:t>Both compounds can be represented using chair cyclohexane conformations</a:t>
            </a:r>
          </a:p>
          <a:p>
            <a:pPr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FF0000"/>
                </a:solidFill>
                <a:ea typeface="ＭＳ Ｐゴシック" pitchFamily="80" charset="-128"/>
              </a:rPr>
              <a:t>Flips and rotations do not interconvert </a:t>
            </a:r>
            <a:r>
              <a:rPr lang="en-US" altLang="en-US" sz="2000" b="1" i="1" dirty="0">
                <a:solidFill>
                  <a:srgbClr val="FF0000"/>
                </a:solidFill>
                <a:ea typeface="ＭＳ Ｐゴシック" pitchFamily="80" charset="-128"/>
              </a:rPr>
              <a:t>cis </a:t>
            </a:r>
            <a:r>
              <a:rPr lang="en-US" altLang="en-US" sz="2000" b="1" dirty="0">
                <a:solidFill>
                  <a:srgbClr val="FF0000"/>
                </a:solidFill>
                <a:ea typeface="ＭＳ Ｐゴシック" pitchFamily="80" charset="-128"/>
              </a:rPr>
              <a:t>and </a:t>
            </a:r>
            <a:r>
              <a:rPr lang="en-US" altLang="en-US" sz="2000" b="1" i="1" dirty="0" smtClean="0">
                <a:solidFill>
                  <a:srgbClr val="FF0000"/>
                </a:solidFill>
                <a:ea typeface="ＭＳ Ｐゴシック" pitchFamily="80" charset="-128"/>
              </a:rPr>
              <a:t>trans (why?)</a:t>
            </a:r>
            <a:endParaRPr lang="en-CA" altLang="en-US" sz="2000" b="1" i="1" dirty="0">
              <a:solidFill>
                <a:srgbClr val="FF0000"/>
              </a:solidFill>
              <a:ea typeface="ＭＳ Ｐゴシック" pitchFamily="80" charset="-128"/>
            </a:endParaRPr>
          </a:p>
        </p:txBody>
      </p:sp>
      <p:pic>
        <p:nvPicPr>
          <p:cNvPr id="7" name="Picture 6" descr="04_1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895600"/>
            <a:ext cx="5486400" cy="392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60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30475</TotalTime>
  <Words>1185</Words>
  <Application>Microsoft Office PowerPoint</Application>
  <PresentationFormat>On-screen Show (4:3)</PresentationFormat>
  <Paragraphs>145</Paragraphs>
  <Slides>30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Anand Singh</dc:creator>
  <cp:lastModifiedBy>Dr. Anand Singh</cp:lastModifiedBy>
  <cp:revision>669</cp:revision>
  <dcterms:created xsi:type="dcterms:W3CDTF">2006-08-16T00:00:00Z</dcterms:created>
  <dcterms:modified xsi:type="dcterms:W3CDTF">2018-04-09T20:17:44Z</dcterms:modified>
</cp:coreProperties>
</file>